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4"/>
  </p:sldMasterIdLst>
  <p:notesMasterIdLst>
    <p:notesMasterId r:id="rId40"/>
  </p:notesMasterIdLst>
  <p:handoutMasterIdLst>
    <p:handoutMasterId r:id="rId41"/>
  </p:handoutMasterIdLst>
  <p:sldIdLst>
    <p:sldId id="256" r:id="rId5"/>
    <p:sldId id="302" r:id="rId6"/>
    <p:sldId id="527" r:id="rId7"/>
    <p:sldId id="589" r:id="rId8"/>
    <p:sldId id="536" r:id="rId9"/>
    <p:sldId id="528" r:id="rId10"/>
    <p:sldId id="419" r:id="rId11"/>
    <p:sldId id="526" r:id="rId12"/>
    <p:sldId id="538" r:id="rId13"/>
    <p:sldId id="542" r:id="rId14"/>
    <p:sldId id="541" r:id="rId15"/>
    <p:sldId id="540" r:id="rId16"/>
    <p:sldId id="543" r:id="rId17"/>
    <p:sldId id="539" r:id="rId18"/>
    <p:sldId id="525" r:id="rId19"/>
    <p:sldId id="545" r:id="rId20"/>
    <p:sldId id="547" r:id="rId21"/>
    <p:sldId id="548" r:id="rId22"/>
    <p:sldId id="553" r:id="rId23"/>
    <p:sldId id="319" r:id="rId24"/>
    <p:sldId id="558" r:id="rId25"/>
    <p:sldId id="563" r:id="rId26"/>
    <p:sldId id="564" r:id="rId27"/>
    <p:sldId id="562" r:id="rId28"/>
    <p:sldId id="557" r:id="rId29"/>
    <p:sldId id="556" r:id="rId30"/>
    <p:sldId id="567" r:id="rId31"/>
    <p:sldId id="570" r:id="rId32"/>
    <p:sldId id="573" r:id="rId33"/>
    <p:sldId id="579" r:id="rId34"/>
    <p:sldId id="585" r:id="rId35"/>
    <p:sldId id="535" r:id="rId36"/>
    <p:sldId id="533" r:id="rId37"/>
    <p:sldId id="426" r:id="rId38"/>
    <p:sldId id="588" r:id="rId39"/>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FFFFFF"/>
    <a:srgbClr val="000000"/>
    <a:srgbClr val="B2E4D7"/>
    <a:srgbClr val="59879B"/>
    <a:srgbClr val="1F447D"/>
    <a:srgbClr val="6666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EAE57-0D6F-A795-15DE-363E5865A4AD}" v="8" dt="2024-05-14T15:43:05.665"/>
    <p1510:client id="{D290DA78-FE95-9DFD-0F0F-CDE37B5FC05B}" v="1" dt="2024-05-14T19:14:04.957"/>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130" autoAdjust="0"/>
  </p:normalViewPr>
  <p:slideViewPr>
    <p:cSldViewPr snapToGrid="0" showGuides="1">
      <p:cViewPr varScale="1">
        <p:scale>
          <a:sx n="21" d="100"/>
          <a:sy n="21" d="100"/>
        </p:scale>
        <p:origin x="1548" y="48"/>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11/10/2024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11/10/2024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ublic.tableau.com/profile/josh.weyburne#!/vizhome/CookBook/VizCookbook"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public.tableau.com/profile/bbc.audiences#!/vizhome/BBCAudiencesTableauStyleGuide/MoreInfo2" TargetMode="External"/><Relationship Id="rId5" Type="http://schemas.openxmlformats.org/officeDocument/2006/relationships/hyperlink" Target="https://public.tableau.com/views/TheTableauChartCatalog/TableauChartExamples?:embed=y&amp;:display_count=yes&amp;:origin=viz_share_link&amp;:showVizHome=no#1" TargetMode="External"/><Relationship Id="rId4" Type="http://schemas.openxmlformats.org/officeDocument/2006/relationships/hyperlink" Target="https://public.tableau.com/en-us/gallery/visual-vocabular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nterworks.com/blog/rcurtis/2018/01/19/friends-dont-let-friends-make-pie-char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Distribution charts are used to show how variables are distributed over time, helping identify outliers and trends.</a:t>
            </a:r>
            <a:endParaRPr lang="en-US" dirty="0"/>
          </a:p>
        </p:txBody>
      </p:sp>
    </p:spTree>
    <p:extLst>
      <p:ext uri="{BB962C8B-B14F-4D97-AF65-F5344CB8AC3E}">
        <p14:creationId xmlns:p14="http://schemas.microsoft.com/office/powerpoint/2010/main" val="421179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Relationship charts are used to show a connection or correlation between two or more variables.</a:t>
            </a:r>
          </a:p>
          <a:p>
            <a:endParaRPr lang="en-US" sz="1800" b="0" i="0" kern="1200" dirty="0">
              <a:solidFill>
                <a:schemeClr val="tx1"/>
              </a:solidFill>
              <a:effectLst/>
              <a:latin typeface="BentonSans"/>
              <a:ea typeface="ＭＳ Ｐゴシック" charset="0"/>
              <a:cs typeface="ＭＳ Ｐゴシック" charset="0"/>
            </a:endParaRPr>
          </a:p>
          <a:p>
            <a:r>
              <a:rPr lang="en-US" sz="1800" b="0" i="0" kern="1200" dirty="0">
                <a:solidFill>
                  <a:schemeClr val="tx1"/>
                </a:solidFill>
                <a:effectLst/>
                <a:latin typeface="BentonSans"/>
                <a:ea typeface="ＭＳ Ｐゴシック" charset="0"/>
                <a:cs typeface="ＭＳ Ｐゴシック" charset="0"/>
              </a:rPr>
              <a:t>When thinking about the right chart type for the question your dashboard is trying to answer, consider these additional resources:</a:t>
            </a:r>
          </a:p>
          <a:p>
            <a:endParaRPr lang="en-US" sz="1800" b="0" i="0" kern="1200" dirty="0">
              <a:solidFill>
                <a:schemeClr val="tx1"/>
              </a:solidFill>
              <a:effectLst/>
              <a:latin typeface="BentonSans"/>
              <a:ea typeface="ＭＳ Ｐゴシック" charset="0"/>
              <a:cs typeface="ＭＳ Ｐゴシック" charset="0"/>
            </a:endParaRPr>
          </a:p>
          <a:p>
            <a:r>
              <a:rPr lang="en-US" b="1" u="sng" dirty="0"/>
              <a:t>Additional resources from Public:</a:t>
            </a:r>
          </a:p>
          <a:p>
            <a:r>
              <a:rPr lang="en-US" b="1" dirty="0"/>
              <a:t>Tableau Cookbook – navigate to a line chart, ask if anyone knows who the creator named is? (swag opportunity for participant) </a:t>
            </a:r>
          </a:p>
          <a:p>
            <a:r>
              <a:rPr lang="en-US" dirty="0"/>
              <a:t>BBC Style Guide </a:t>
            </a:r>
          </a:p>
          <a:p>
            <a:r>
              <a:rPr lang="en-US" dirty="0"/>
              <a:t>100 chart types</a:t>
            </a:r>
          </a:p>
          <a:p>
            <a:endParaRPr lang="en-US" dirty="0"/>
          </a:p>
          <a:p>
            <a:r>
              <a:rPr lang="en-US" b="1" dirty="0"/>
              <a:t>Call to action</a:t>
            </a:r>
            <a:r>
              <a:rPr lang="en-US" dirty="0"/>
              <a:t>: ensure every participant has their own Tableau Public site and is subscribed to the viz of the day</a:t>
            </a:r>
          </a:p>
          <a:p>
            <a:endParaRPr lang="en-US" dirty="0"/>
          </a:p>
        </p:txBody>
      </p:sp>
    </p:spTree>
    <p:extLst>
      <p:ext uri="{BB962C8B-B14F-4D97-AF65-F5344CB8AC3E}">
        <p14:creationId xmlns:p14="http://schemas.microsoft.com/office/powerpoint/2010/main" val="329596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321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Plenty of definitions.</a:t>
            </a:r>
            <a:r>
              <a:rPr lang="en-US" baseline="0" dirty="0">
                <a:latin typeface="Calibri" charset="0"/>
              </a:rPr>
              <a:t> Here’s one from Stephen Few. And if you haven’t read his Info Dash Design book – you must! </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Right info to the right audience in the right medium so they can digest the information in the shortest time possible.</a:t>
            </a:r>
          </a:p>
        </p:txBody>
      </p:sp>
    </p:spTree>
    <p:extLst>
      <p:ext uri="{BB962C8B-B14F-4D97-AF65-F5344CB8AC3E}">
        <p14:creationId xmlns:p14="http://schemas.microsoft.com/office/powerpoint/2010/main" val="35589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b="0" i="0" kern="1200" dirty="0">
                <a:solidFill>
                  <a:schemeClr val="tx1"/>
                </a:solidFill>
                <a:effectLst/>
                <a:latin typeface="BentonSans Book"/>
                <a:ea typeface="ＭＳ Ｐゴシック" charset="0"/>
                <a:cs typeface="ＭＳ Ｐゴシック" charset="0"/>
              </a:rPr>
              <a:t>When it comes to visual best practices, there aren’t any hard and fast rules, such as “do this and never do that.” It isn’t a black and white process. There are, however, guidelines that make sense most of the time. Many of these derive from studies done on how we as humans process things like color, shape, and size. When you really understand the concepts driving these guidelines, only then should you break them.</a:t>
            </a:r>
            <a:endParaRPr lang="en-US" dirty="0">
              <a:latin typeface="BentonSans Book"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latin typeface="Calibri" charset="0"/>
              </a:rPr>
              <a:t>Let’s have a quick look on how the</a:t>
            </a:r>
            <a:r>
              <a:rPr lang="en-GB" baseline="0" dirty="0">
                <a:latin typeface="Calibri" charset="0"/>
              </a:rPr>
              <a:t> top left (and title) control the message</a:t>
            </a:r>
          </a:p>
          <a:p>
            <a:pPr eaLnBrk="1" hangingPunct="1">
              <a:spcBef>
                <a:spcPct val="0"/>
              </a:spcBef>
            </a:pPr>
            <a:endParaRPr lang="en-GB" sz="1800" b="0" i="0" kern="1200" baseline="0" dirty="0">
              <a:solidFill>
                <a:schemeClr val="tx1"/>
              </a:solidFill>
              <a:effectLst/>
              <a:latin typeface="Calibri" charset="0"/>
              <a:ea typeface="ＭＳ Ｐゴシック" charset="0"/>
              <a:cs typeface="ＭＳ Ｐゴシック" charset="0"/>
            </a:endParaRPr>
          </a:p>
          <a:p>
            <a:pPr eaLnBrk="1" hangingPunct="1">
              <a:spcBef>
                <a:spcPct val="0"/>
              </a:spcBef>
            </a:pPr>
            <a:r>
              <a:rPr lang="en-GB" sz="1800" b="0" i="0" kern="1200" baseline="0" dirty="0">
                <a:solidFill>
                  <a:schemeClr val="tx1"/>
                </a:solidFill>
                <a:effectLst/>
                <a:latin typeface="Calibri" charset="0"/>
                <a:ea typeface="ＭＳ Ｐゴシック" charset="0"/>
                <a:cs typeface="ＭＳ Ｐゴシック" charset="0"/>
              </a:rPr>
              <a:t>The message is the geographical distribution. What if we want the trend over time to be the message? How would we change the title and the graphics?</a:t>
            </a:r>
          </a:p>
          <a:p>
            <a:pPr eaLnBrk="1" hangingPunct="1">
              <a:spcBef>
                <a:spcPct val="0"/>
              </a:spcBef>
            </a:pPr>
            <a:endParaRPr lang="en-GB" sz="1800" b="0" i="0" kern="1200" baseline="0" dirty="0">
              <a:solidFill>
                <a:schemeClr val="tx1"/>
              </a:solidFill>
              <a:effectLst/>
              <a:latin typeface="Calibri" charset="0"/>
              <a:ea typeface="ＭＳ Ｐゴシック" charset="0"/>
            </a:endParaRPr>
          </a:p>
        </p:txBody>
      </p:sp>
    </p:spTree>
    <p:extLst>
      <p:ext uri="{BB962C8B-B14F-4D97-AF65-F5344CB8AC3E}">
        <p14:creationId xmlns:p14="http://schemas.microsoft.com/office/powerpoint/2010/main" val="4102791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0"/>
              </a:spcBef>
              <a:spcAft>
                <a:spcPct val="0"/>
              </a:spcAft>
              <a:buClrTx/>
              <a:buSzTx/>
              <a:buFontTx/>
              <a:buNone/>
              <a:tabLst/>
              <a:defRPr/>
            </a:pPr>
            <a:r>
              <a:rPr lang="en-GB" dirty="0">
                <a:latin typeface="Calibri" charset="0"/>
              </a:rPr>
              <a:t>Now we have a totally different message with</a:t>
            </a:r>
            <a:r>
              <a:rPr lang="en-GB" baseline="0" dirty="0">
                <a:latin typeface="Calibri" charset="0"/>
              </a:rPr>
              <a:t> exactly the same data – I’ve moved the time series to the top, and included the season data too. With this and the title, the dashboard’s message is completely different.</a:t>
            </a:r>
            <a:endParaRPr lang="en-GB" sz="1200" b="0" i="0" kern="1200" dirty="0">
              <a:solidFill>
                <a:schemeClr val="tx1"/>
              </a:solidFill>
              <a:effectLst/>
              <a:latin typeface="BentonSans Book"/>
              <a:ea typeface="ＭＳ Ｐゴシック" charset="0"/>
              <a:cs typeface="ＭＳ Ｐゴシック" charset="0"/>
            </a:endParaRPr>
          </a:p>
          <a:p>
            <a:pPr>
              <a:spcBef>
                <a:spcPct val="0"/>
              </a:spcBef>
            </a:pPr>
            <a:endParaRPr lang="en-US" dirty="0">
              <a:latin typeface="BentonSans Book" charset="0"/>
            </a:endParaRPr>
          </a:p>
        </p:txBody>
      </p:sp>
    </p:spTree>
    <p:extLst>
      <p:ext uri="{BB962C8B-B14F-4D97-AF65-F5344CB8AC3E}">
        <p14:creationId xmlns:p14="http://schemas.microsoft.com/office/powerpoint/2010/main" val="283696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This is a metaphor used by journalist to illustrate how information should be prioritized and structured in text. The widest part at the top represents the most substantial, interesting, and important information that the writer means to convey, illustrating that this kind of material should head the article, while the tapering lower portion illustrates that other material should follow in order of diminishing importance.</a:t>
            </a:r>
          </a:p>
          <a:p>
            <a:endParaRPr lang="en-US" dirty="0"/>
          </a:p>
          <a:p>
            <a:r>
              <a:rPr lang="en-US" dirty="0"/>
              <a:t>This metaphor holds true for a dashboard – the most important, newsworthy information should be at the top and the importance of information should filter down.</a:t>
            </a:r>
          </a:p>
        </p:txBody>
      </p:sp>
    </p:spTree>
    <p:extLst>
      <p:ext uri="{BB962C8B-B14F-4D97-AF65-F5344CB8AC3E}">
        <p14:creationId xmlns:p14="http://schemas.microsoft.com/office/powerpoint/2010/main" val="1170024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27926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dirty="0"/>
              <a:t>As a designers in the reporting space, it is our responsibility to develop dashboards that are easy to understand.  By understanding basic pre-attentive attributes and applying them to our workbook designs, we are able to control what our audience sees and how quickly they digest the information.</a:t>
            </a:r>
          </a:p>
          <a:p>
            <a:endParaRPr lang="en-US" sz="1800" dirty="0"/>
          </a:p>
          <a:p>
            <a:r>
              <a:rPr lang="en-US" sz="1800" dirty="0"/>
              <a:t>Before I get into some of the specifics of these attributes, let me show you a quick example of what I mean…</a:t>
            </a:r>
          </a:p>
          <a:p>
            <a:endParaRPr lang="en-GB" baseline="0" dirty="0"/>
          </a:p>
          <a:p>
            <a:r>
              <a:rPr lang="en-GB" baseline="0" dirty="0"/>
              <a:t>In this exercise we are going to take 3 seconds to try and identify which month has the highest number of sales for the year….</a:t>
            </a:r>
          </a:p>
          <a:p>
            <a:endParaRPr lang="en-GB" baseline="0" dirty="0"/>
          </a:p>
          <a:p>
            <a:r>
              <a:rPr lang="en-GB" baseline="0" dirty="0"/>
              <a:t>Are we ready?</a:t>
            </a:r>
          </a:p>
          <a:p>
            <a:endParaRPr lang="en-GB" b="1" baseline="0" dirty="0"/>
          </a:p>
          <a:p>
            <a:r>
              <a:rPr lang="en-GB" b="1" baseline="0" dirty="0"/>
              <a:t>Make it easier… Click</a:t>
            </a:r>
            <a:endParaRPr 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884042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Who can tell me which month had the highest number of sales?</a:t>
            </a:r>
          </a:p>
        </p:txBody>
      </p:sp>
    </p:spTree>
    <p:extLst>
      <p:ext uri="{BB962C8B-B14F-4D97-AF65-F5344CB8AC3E}">
        <p14:creationId xmlns:p14="http://schemas.microsoft.com/office/powerpoint/2010/main" val="202446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We are going to do this again but this time I want you to not just find one but the Top three performing months.</a:t>
            </a:r>
          </a:p>
          <a:p>
            <a:endParaRPr lang="en-GB" baseline="0" dirty="0"/>
          </a:p>
          <a:p>
            <a:r>
              <a:rPr lang="en-GB" baseline="0" dirty="0"/>
              <a:t>Are we ready?</a:t>
            </a:r>
          </a:p>
        </p:txBody>
      </p:sp>
    </p:spTree>
    <p:extLst>
      <p:ext uri="{BB962C8B-B14F-4D97-AF65-F5344CB8AC3E}">
        <p14:creationId xmlns:p14="http://schemas.microsoft.com/office/powerpoint/2010/main" val="311189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1" baseline="0" dirty="0"/>
              <a:t>Make it easier… Click</a:t>
            </a:r>
            <a:endParaRPr lang="en-US" b="1" dirty="0"/>
          </a:p>
        </p:txBody>
      </p:sp>
    </p:spTree>
    <p:extLst>
      <p:ext uri="{BB962C8B-B14F-4D97-AF65-F5344CB8AC3E}">
        <p14:creationId xmlns:p14="http://schemas.microsoft.com/office/powerpoint/2010/main" val="393875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How many of you were able to identify the top 3 performing months?</a:t>
            </a:r>
          </a:p>
        </p:txBody>
      </p:sp>
    </p:spTree>
    <p:extLst>
      <p:ext uri="{BB962C8B-B14F-4D97-AF65-F5344CB8AC3E}">
        <p14:creationId xmlns:p14="http://schemas.microsoft.com/office/powerpoint/2010/main" val="2754879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0" baseline="0" dirty="0"/>
              <a:t>So by visualizing the data and incorporating a few key pre-attentive attributes (like shape and </a:t>
            </a:r>
            <a:r>
              <a:rPr lang="en-GB" b="0" baseline="0" dirty="0" err="1"/>
              <a:t>color</a:t>
            </a:r>
            <a:r>
              <a:rPr lang="en-GB" b="0" baseline="0" dirty="0"/>
              <a:t>) I was able to effectively draw your eyes to the key places on the page where I wanted you to look.</a:t>
            </a:r>
          </a:p>
          <a:p>
            <a:endParaRPr lang="en-GB" b="0" baseline="0" dirty="0"/>
          </a:p>
          <a:p>
            <a:r>
              <a:rPr lang="en-GB" b="0" baseline="0" dirty="0"/>
              <a:t>Not only were you able to quickly identify data points of importance, you were also able to draw many other conclusions like: sales are steadily climbing, last 1/2 of the year out performed the first half.</a:t>
            </a:r>
          </a:p>
          <a:p>
            <a:endParaRPr lang="en-GB" b="0" baseline="0" dirty="0"/>
          </a:p>
          <a:p>
            <a:r>
              <a:rPr lang="en-GB" b="0" baseline="0" dirty="0"/>
              <a:t>The reason why we visualize data is so we can communicate information faster and make is easier to understand.</a:t>
            </a:r>
          </a:p>
          <a:p>
            <a:endParaRPr lang="en-GB" b="0" baseline="0" dirty="0"/>
          </a:p>
        </p:txBody>
      </p:sp>
    </p:spTree>
    <p:extLst>
      <p:ext uri="{BB962C8B-B14F-4D97-AF65-F5344CB8AC3E}">
        <p14:creationId xmlns:p14="http://schemas.microsoft.com/office/powerpoint/2010/main" val="1608813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Color wheel helps you understand how colors relate or don</a:t>
            </a:r>
            <a:r>
              <a:rPr lang="mr-IN" dirty="0"/>
              <a:t>’</a:t>
            </a:r>
            <a:r>
              <a:rPr lang="en-US" dirty="0"/>
              <a:t>t relate to each 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Colors next</a:t>
            </a:r>
            <a:r>
              <a:rPr lang="en-US" baseline="0" dirty="0"/>
              <a:t> to each other share similar values, </a:t>
            </a:r>
            <a:r>
              <a:rPr lang="en-US" dirty="0"/>
              <a:t>and colors opposite from each other don’t.  When you’re choosing your hues, which I’ll talk about next,</a:t>
            </a:r>
            <a:r>
              <a:rPr lang="en-US" baseline="0" dirty="0"/>
              <a:t> this is what you want to be referencing.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Complementary colors are any two colors which are directly opposite each other, such as red and green and red-purple and yellow-green.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Choose Complimentary colors for contrast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Analogous Colors for flow and association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Triadic colors for balance.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endParaRPr lang="en-GB" b="1" baseline="0" dirty="0"/>
          </a:p>
        </p:txBody>
      </p:sp>
    </p:spTree>
    <p:extLst>
      <p:ext uri="{BB962C8B-B14F-4D97-AF65-F5344CB8AC3E}">
        <p14:creationId xmlns:p14="http://schemas.microsoft.com/office/powerpoint/2010/main" val="1081317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color consistently, so we understand its meaning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Always use the same color to represent the same meaning or category throughout</a:t>
            </a:r>
            <a:r>
              <a:rPr lang="en-US" baseline="0" dirty="0"/>
              <a:t> all of your </a:t>
            </a:r>
            <a:r>
              <a:rPr lang="en-US" baseline="0" dirty="0" err="1"/>
              <a:t>vizzes</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Color is one of the quickest and easiest ways to visualize relationship throughout a dashboard. </a:t>
            </a:r>
          </a:p>
          <a:p>
            <a:endParaRPr lang="en-US" dirty="0"/>
          </a:p>
          <a:p>
            <a:r>
              <a:rPr lang="en-US" dirty="0"/>
              <a:t>Visually group items of association by assigning various saturation to attributes correlating to the parent hue.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p:txBody>
      </p:sp>
    </p:spTree>
    <p:extLst>
      <p:ext uri="{BB962C8B-B14F-4D97-AF65-F5344CB8AC3E}">
        <p14:creationId xmlns:p14="http://schemas.microsoft.com/office/powerpoint/2010/main" val="129122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 loves colorful art… just not in a report.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 should be used to highlight key data indicators and allow easier definition of the overall data story.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7206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The title should get inside the users brain and spark interest. It can excite, scare, be controversial, drive curiosity, invoke emotion, educate or be intriguing. </a:t>
            </a:r>
          </a:p>
          <a:p>
            <a:endParaRPr lang="en-US" dirty="0"/>
          </a:p>
          <a:p>
            <a:r>
              <a:rPr lang="en-US" dirty="0"/>
              <a:t>Bigfoot sightings are in decline – not super attention grabbing but in the title supports the context below by showing the sightings over time</a:t>
            </a:r>
          </a:p>
          <a:p>
            <a:endParaRPr lang="en-US" dirty="0"/>
          </a:p>
          <a:p>
            <a:r>
              <a:rPr lang="en-US" dirty="0"/>
              <a:t>How fast did he go? – My attention is grabbed. The design of the dashboard draws me to the red bar (prior context this is Felix Baumgartner’s jump to Earth from a helium balloon). I can quickly rank and compare how fast he went vs other common dimensions. The reference line is a nice touch as it adds an additional element of comparison.</a:t>
            </a:r>
          </a:p>
          <a:p>
            <a:endParaRPr lang="en-US" dirty="0"/>
          </a:p>
          <a:p>
            <a:r>
              <a:rPr lang="en-US" dirty="0"/>
              <a:t>Iraq’s bloody toll –this dashboard was published in South China’s Morning Post by Simon Scar– the word choice in the title is matched by the attention capturing bar chart – yes this is just an inverted bar chart made to look like blood.</a:t>
            </a:r>
          </a:p>
        </p:txBody>
      </p:sp>
    </p:spTree>
    <p:extLst>
      <p:ext uri="{BB962C8B-B14F-4D97-AF65-F5344CB8AC3E}">
        <p14:creationId xmlns:p14="http://schemas.microsoft.com/office/powerpoint/2010/main" val="25970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sz="1800" kern="1200" baseline="0" dirty="0">
                <a:solidFill>
                  <a:schemeClr val="tx1"/>
                </a:solidFill>
                <a:effectLst/>
                <a:latin typeface="Gill Sans MT"/>
                <a:ea typeface="BentonSans Book"/>
                <a:cs typeface="BentonSans Book"/>
              </a:rPr>
              <a:t>We’re going to </a:t>
            </a:r>
            <a:r>
              <a:rPr lang="en-US" sz="1800" kern="1200" dirty="0">
                <a:solidFill>
                  <a:schemeClr val="tx1"/>
                </a:solidFill>
                <a:effectLst/>
                <a:latin typeface="Gill Sans MT"/>
                <a:ea typeface="BentonSans Book"/>
                <a:cs typeface="BentonSans Book"/>
              </a:rPr>
              <a:t>start things</a:t>
            </a:r>
            <a:r>
              <a:rPr lang="en-US" sz="1800" kern="1200" baseline="0" dirty="0">
                <a:solidFill>
                  <a:schemeClr val="tx1"/>
                </a:solidFill>
                <a:effectLst/>
                <a:latin typeface="Gill Sans MT"/>
                <a:ea typeface="BentonSans Book"/>
                <a:cs typeface="BentonSans Book"/>
              </a:rPr>
              <a:t> a little differently today. We’re going to do an </a:t>
            </a:r>
            <a:r>
              <a:rPr lang="en-US" sz="1800" u="sng" kern="1200" baseline="0" dirty="0">
                <a:solidFill>
                  <a:schemeClr val="tx1"/>
                </a:solidFill>
                <a:effectLst/>
                <a:latin typeface="Gill Sans MT"/>
                <a:ea typeface="BentonSans Book"/>
                <a:cs typeface="BentonSans Book"/>
              </a:rPr>
              <a:t>art project</a:t>
            </a:r>
            <a:r>
              <a:rPr lang="en-US" sz="1800" kern="1200" dirty="0">
                <a:solidFill>
                  <a:schemeClr val="tx1"/>
                </a:solidFill>
                <a:effectLst/>
                <a:latin typeface="Gill Sans MT"/>
                <a:ea typeface="BentonSans Book"/>
                <a:cs typeface="BentonSans Book"/>
              </a:rPr>
              <a:t>. There</a:t>
            </a:r>
            <a:r>
              <a:rPr lang="en-US" sz="1800" kern="1200" baseline="0" dirty="0">
                <a:solidFill>
                  <a:schemeClr val="tx1"/>
                </a:solidFill>
                <a:effectLst/>
                <a:latin typeface="Gill Sans MT"/>
                <a:ea typeface="BentonSans Book"/>
                <a:cs typeface="BentonSans Book"/>
              </a:rPr>
              <a:t> should be paper and pens at everyone’s seat. When I say go, I want you</a:t>
            </a:r>
            <a:r>
              <a:rPr lang="en-US" sz="1800" kern="1200" dirty="0">
                <a:solidFill>
                  <a:schemeClr val="tx1"/>
                </a:solidFill>
                <a:effectLst/>
                <a:latin typeface="Gill Sans MT"/>
                <a:ea typeface="BentonSans Book"/>
                <a:cs typeface="BentonSans Book"/>
              </a:rPr>
              <a:t> to draw a picture of your neighbor, in 60 seconds.</a:t>
            </a:r>
            <a:r>
              <a:rPr lang="en-US" sz="1800" kern="1200" baseline="0" dirty="0">
                <a:solidFill>
                  <a:schemeClr val="tx1"/>
                </a:solidFill>
                <a:effectLst/>
                <a:latin typeface="Gill Sans MT"/>
                <a:ea typeface="BentonSans Book"/>
                <a:cs typeface="BentonSans Book"/>
              </a:rPr>
              <a:t>  </a:t>
            </a:r>
            <a:r>
              <a:rPr lang="en-US" sz="1800" kern="1200" dirty="0">
                <a:solidFill>
                  <a:schemeClr val="tx1"/>
                </a:solidFill>
                <a:effectLst/>
                <a:latin typeface="Gill Sans MT"/>
                <a:ea typeface="BentonSans Book"/>
                <a:cs typeface="BentonSans Book"/>
              </a:rPr>
              <a:t>Ready, set, go. </a:t>
            </a:r>
          </a:p>
          <a:p>
            <a:pPr marL="0" marR="0" lvl="0" indent="0" algn="l" defTabSz="1304925" rtl="0" eaLnBrk="1" fontAlgn="base" latinLnBrk="0" hangingPunct="1">
              <a:lnSpc>
                <a:spcPct val="100000"/>
              </a:lnSpc>
              <a:spcBef>
                <a:spcPct val="30000"/>
              </a:spcBef>
              <a:spcAft>
                <a:spcPct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Gill Sans MT"/>
                <a:ea typeface="BentonSans Book"/>
                <a:cs typeface="BentonSans Book"/>
              </a:rPr>
              <a:t>How did you feel? What was going through your head? Were you nervous? Apprehensive? Did you apologize to your neighbor? Did you think,</a:t>
            </a:r>
            <a:r>
              <a:rPr lang="en-US" sz="1800" kern="1200" baseline="0" dirty="0">
                <a:solidFill>
                  <a:schemeClr val="tx1"/>
                </a:solidFill>
                <a:effectLst/>
                <a:latin typeface="Gill Sans MT"/>
                <a:ea typeface="BentonSans Book"/>
                <a:cs typeface="BentonSans Book"/>
              </a:rPr>
              <a:t> are we really doing this?</a:t>
            </a: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Gill Sans MT"/>
                <a:ea typeface="BentonSans Book"/>
                <a:cs typeface="BentonSans Book"/>
              </a:rPr>
              <a:t>Why does the idea of making a </a:t>
            </a:r>
            <a:r>
              <a:rPr lang="en-US" sz="1800" u="none" kern="1200" dirty="0">
                <a:solidFill>
                  <a:schemeClr val="tx1"/>
                </a:solidFill>
                <a:effectLst/>
                <a:latin typeface="Gill Sans MT"/>
                <a:ea typeface="BentonSans Book"/>
                <a:cs typeface="BentonSans Book"/>
              </a:rPr>
              <a:t>simple</a:t>
            </a:r>
            <a:r>
              <a:rPr lang="en-US" sz="1800" kern="1200" dirty="0">
                <a:solidFill>
                  <a:schemeClr val="tx1"/>
                </a:solidFill>
                <a:effectLst/>
                <a:latin typeface="Gill Sans MT"/>
                <a:ea typeface="BentonSans Book"/>
                <a:cs typeface="BentonSans Book"/>
              </a:rPr>
              <a:t> </a:t>
            </a:r>
            <a:r>
              <a:rPr lang="en-US" sz="1800" u="sng" kern="1200" dirty="0">
                <a:solidFill>
                  <a:schemeClr val="tx1"/>
                </a:solidFill>
                <a:effectLst/>
                <a:latin typeface="Gill Sans MT"/>
                <a:ea typeface="BentonSans Book"/>
                <a:cs typeface="BentonSans Book"/>
              </a:rPr>
              <a:t>sketch</a:t>
            </a:r>
            <a:r>
              <a:rPr lang="en-US" sz="1800" kern="1200" dirty="0">
                <a:solidFill>
                  <a:schemeClr val="tx1"/>
                </a:solidFill>
                <a:effectLst/>
                <a:latin typeface="Gill Sans MT"/>
                <a:ea typeface="BentonSans Book"/>
                <a:cs typeface="BentonSans Book"/>
              </a:rPr>
              <a:t> make us so </a:t>
            </a:r>
            <a:r>
              <a:rPr lang="en-US" sz="1800" u="none" kern="1200" dirty="0">
                <a:solidFill>
                  <a:schemeClr val="tx1"/>
                </a:solidFill>
                <a:effectLst/>
                <a:latin typeface="Gill Sans MT"/>
                <a:ea typeface="BentonSans Book"/>
                <a:cs typeface="BentonSans Book"/>
              </a:rPr>
              <a:t>uncomfortable</a:t>
            </a:r>
            <a:r>
              <a:rPr lang="en-US" sz="1800" kern="1200" dirty="0">
                <a:solidFill>
                  <a:schemeClr val="tx1"/>
                </a:solidFill>
                <a:effectLst/>
                <a:latin typeface="Gill Sans MT"/>
                <a:ea typeface="BentonSans Book"/>
                <a:cs typeface="BentonSans Book"/>
              </a:rPr>
              <a:t>? It’s not technically challenging. </a:t>
            </a:r>
            <a:r>
              <a:rPr lang="en-US" sz="1800" u="sng" kern="1200" dirty="0">
                <a:solidFill>
                  <a:schemeClr val="tx1"/>
                </a:solidFill>
                <a:effectLst/>
                <a:latin typeface="Gill Sans MT"/>
                <a:ea typeface="BentonSans Book"/>
                <a:cs typeface="BentonSans Book"/>
              </a:rPr>
              <a:t>Why</a:t>
            </a:r>
            <a:r>
              <a:rPr lang="en-US" sz="1800" kern="1200" dirty="0">
                <a:solidFill>
                  <a:schemeClr val="tx1"/>
                </a:solidFill>
                <a:effectLst/>
                <a:latin typeface="Gill Sans MT"/>
                <a:ea typeface="BentonSans Book"/>
                <a:cs typeface="BentonSans Book"/>
              </a:rPr>
              <a:t> is it so hard?</a:t>
            </a:r>
          </a:p>
          <a:p>
            <a:pPr marL="0" marR="0" lvl="0" indent="0" algn="l" defTabSz="1306221"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effectLst/>
                <a:latin typeface="Gill Sans MT"/>
                <a:ea typeface="BentonSans Book"/>
                <a:cs typeface="BentonSans Book"/>
              </a:rPr>
              <a:t>(60-90 seconds)</a:t>
            </a:r>
          </a:p>
          <a:p>
            <a:endParaRPr lang="en-US" dirty="0"/>
          </a:p>
          <a:p>
            <a:pPr>
              <a:spcBef>
                <a:spcPct val="0"/>
              </a:spcBef>
            </a:pPr>
            <a:endParaRPr lang="en-US" dirty="0">
              <a:latin typeface="BentonSans Book"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(GIF will play animation when in presenter mode)</a:t>
            </a:r>
          </a:p>
        </p:txBody>
      </p:sp>
    </p:spTree>
    <p:extLst>
      <p:ext uri="{BB962C8B-B14F-4D97-AF65-F5344CB8AC3E}">
        <p14:creationId xmlns:p14="http://schemas.microsoft.com/office/powerpoint/2010/main" val="2285704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2237761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266994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4384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kern="1200" dirty="0">
                <a:solidFill>
                  <a:schemeClr val="tx1"/>
                </a:solidFill>
                <a:effectLst/>
                <a:latin typeface="Gill Sans MT"/>
                <a:ea typeface="BentonSans Book"/>
                <a:cs typeface="BentonSans Book"/>
              </a:rPr>
              <a:t>You can</a:t>
            </a:r>
            <a:r>
              <a:rPr lang="en-US" sz="1800" b="0" kern="1200" baseline="0" dirty="0">
                <a:solidFill>
                  <a:schemeClr val="tx1"/>
                </a:solidFill>
                <a:effectLst/>
                <a:latin typeface="Gill Sans MT"/>
                <a:ea typeface="BentonSans Book"/>
                <a:cs typeface="BentonSans Book"/>
              </a:rPr>
              <a:t> blame this guy. </a:t>
            </a:r>
            <a:endParaRPr lang="en-US" sz="1800" b="0" kern="1200" dirty="0">
              <a:solidFill>
                <a:schemeClr val="tx1"/>
              </a:solidFill>
              <a:effectLst/>
              <a:latin typeface="Gill Sans MT"/>
              <a:ea typeface="BentonSans Book"/>
              <a:cs typeface="BentonSans Book"/>
            </a:endParaRPr>
          </a:p>
          <a:p>
            <a:endParaRPr lang="en-US" sz="1800" b="0" kern="1200" dirty="0">
              <a:solidFill>
                <a:schemeClr val="tx1"/>
              </a:solidFill>
              <a:effectLst/>
              <a:latin typeface="Gill Sans MT"/>
              <a:ea typeface="BentonSans Book"/>
              <a:cs typeface="BentonSans Book"/>
            </a:endParaRPr>
          </a:p>
          <a:p>
            <a:r>
              <a:rPr lang="en-US" sz="1800" b="0" kern="1200" dirty="0">
                <a:solidFill>
                  <a:schemeClr val="tx1"/>
                </a:solidFill>
                <a:effectLst/>
                <a:latin typeface="Gill Sans MT"/>
                <a:ea typeface="BentonSans Book"/>
                <a:cs typeface="BentonSans Book"/>
              </a:rPr>
              <a:t>This</a:t>
            </a:r>
            <a:r>
              <a:rPr lang="en-US" sz="1800" b="0" kern="1200" baseline="0" dirty="0">
                <a:solidFill>
                  <a:schemeClr val="tx1"/>
                </a:solidFill>
                <a:effectLst/>
                <a:latin typeface="Gill Sans MT"/>
                <a:ea typeface="BentonSans Book"/>
                <a:cs typeface="BentonSans Book"/>
              </a:rPr>
              <a:t> is Robert McKim. He was an engineering professor at Stanford in the 1960s and helped found the Stanford Design School. His research focused on creativity and how to foster it.  He would do this </a:t>
            </a:r>
            <a:r>
              <a:rPr lang="en-US" sz="1800" b="0" u="sng" kern="1200" baseline="0" dirty="0">
                <a:solidFill>
                  <a:schemeClr val="tx1"/>
                </a:solidFill>
                <a:effectLst/>
                <a:latin typeface="Gill Sans MT"/>
                <a:ea typeface="BentonSans Book"/>
                <a:cs typeface="BentonSans Book"/>
              </a:rPr>
              <a:t>same</a:t>
            </a:r>
            <a:r>
              <a:rPr lang="en-US" sz="1800" b="0" kern="1200" baseline="0" dirty="0">
                <a:solidFill>
                  <a:schemeClr val="tx1"/>
                </a:solidFill>
                <a:effectLst/>
                <a:latin typeface="Gill Sans MT"/>
                <a:ea typeface="BentonSans Book"/>
                <a:cs typeface="BentonSans Book"/>
              </a:rPr>
              <a:t> art project with his students, at the beginning of each semester.  </a:t>
            </a:r>
          </a:p>
          <a:p>
            <a:endParaRPr lang="en-US" sz="1800" b="0" kern="1200" baseline="0" dirty="0">
              <a:solidFill>
                <a:schemeClr val="tx1"/>
              </a:solidFill>
              <a:effectLst/>
              <a:latin typeface="Gill Sans MT"/>
              <a:ea typeface="BentonSans Book"/>
              <a:cs typeface="BentonSans Book"/>
            </a:endParaRPr>
          </a:p>
          <a:p>
            <a:r>
              <a:rPr lang="en-US" sz="1800" b="0" kern="1200" baseline="0" dirty="0">
                <a:solidFill>
                  <a:schemeClr val="tx1"/>
                </a:solidFill>
                <a:effectLst/>
                <a:latin typeface="Gill Sans MT"/>
                <a:ea typeface="BentonSans Book"/>
                <a:cs typeface="BentonSans Book"/>
              </a:rPr>
              <a:t>Outside of art projects for adults, one of the main takeaways from his research was quite simple and profound. Adults on the whole, are </a:t>
            </a:r>
            <a:r>
              <a:rPr lang="en-US" sz="1800" b="0" u="sng" kern="1200" baseline="0" dirty="0">
                <a:solidFill>
                  <a:schemeClr val="tx1"/>
                </a:solidFill>
                <a:effectLst/>
                <a:latin typeface="Gill Sans MT"/>
                <a:ea typeface="BentonSans Book"/>
                <a:cs typeface="BentonSans Book"/>
              </a:rPr>
              <a:t>embarrassed</a:t>
            </a:r>
            <a:r>
              <a:rPr lang="en-US" sz="1800" b="0" kern="1200" baseline="0" dirty="0">
                <a:solidFill>
                  <a:schemeClr val="tx1"/>
                </a:solidFill>
                <a:effectLst/>
                <a:latin typeface="Gill Sans MT"/>
                <a:ea typeface="BentonSans Book"/>
                <a:cs typeface="BentonSans Book"/>
              </a:rPr>
              <a:t> to share ideas with peers. But clearly, we’re </a:t>
            </a:r>
            <a:r>
              <a:rPr lang="en-US" sz="1800" b="0" u="none" kern="1200" baseline="0" dirty="0">
                <a:solidFill>
                  <a:schemeClr val="tx1"/>
                </a:solidFill>
                <a:effectLst/>
                <a:latin typeface="Gill Sans MT"/>
                <a:ea typeface="BentonSans Book"/>
                <a:cs typeface="BentonSans Book"/>
              </a:rPr>
              <a:t>not</a:t>
            </a:r>
            <a:r>
              <a:rPr lang="en-US" sz="1800" b="0" kern="1200" baseline="0" dirty="0">
                <a:solidFill>
                  <a:schemeClr val="tx1"/>
                </a:solidFill>
                <a:effectLst/>
                <a:latin typeface="Gill Sans MT"/>
                <a:ea typeface="BentonSans Book"/>
                <a:cs typeface="BentonSans Book"/>
              </a:rPr>
              <a:t> </a:t>
            </a:r>
            <a:r>
              <a:rPr lang="en-US" sz="1800" b="0" u="sng" kern="1200" baseline="0" dirty="0">
                <a:solidFill>
                  <a:schemeClr val="tx1"/>
                </a:solidFill>
                <a:effectLst/>
                <a:latin typeface="Gill Sans MT"/>
                <a:ea typeface="BentonSans Book"/>
                <a:cs typeface="BentonSans Book"/>
              </a:rPr>
              <a:t>born</a:t>
            </a:r>
            <a:r>
              <a:rPr lang="en-US" sz="1800" b="0" kern="1200" baseline="0" dirty="0">
                <a:solidFill>
                  <a:schemeClr val="tx1"/>
                </a:solidFill>
                <a:effectLst/>
                <a:latin typeface="Gill Sans MT"/>
                <a:ea typeface="BentonSans Book"/>
                <a:cs typeface="BentonSans Book"/>
              </a:rPr>
              <a:t> this way.  Our </a:t>
            </a:r>
            <a:r>
              <a:rPr lang="en-US" sz="1800" b="0" u="sng" kern="1200" baseline="0" dirty="0">
                <a:solidFill>
                  <a:schemeClr val="tx1"/>
                </a:solidFill>
                <a:effectLst/>
                <a:latin typeface="Gill Sans MT"/>
                <a:ea typeface="BentonSans Book"/>
                <a:cs typeface="BentonSans Book"/>
              </a:rPr>
              <a:t>apprehension</a:t>
            </a:r>
            <a:r>
              <a:rPr lang="en-US" sz="1800" b="0" kern="1200" baseline="0" dirty="0">
                <a:solidFill>
                  <a:schemeClr val="tx1"/>
                </a:solidFill>
                <a:effectLst/>
                <a:latin typeface="Gill Sans MT"/>
                <a:ea typeface="BentonSans Book"/>
                <a:cs typeface="BentonSans Book"/>
              </a:rPr>
              <a:t> builds over time</a:t>
            </a:r>
            <a:r>
              <a:rPr lang="en-US" sz="1800" kern="1200" dirty="0">
                <a:solidFill>
                  <a:schemeClr val="tx1"/>
                </a:solidFill>
                <a:effectLst/>
                <a:latin typeface="Gill Sans MT"/>
                <a:ea typeface="BentonSans Book"/>
                <a:cs typeface="BentonSans Book"/>
              </a:rPr>
              <a:t>.</a:t>
            </a:r>
            <a:r>
              <a:rPr lang="en-US" sz="1800" kern="1200" baseline="0" dirty="0">
                <a:solidFill>
                  <a:schemeClr val="tx1"/>
                </a:solidFill>
                <a:effectLst/>
                <a:latin typeface="Gill Sans MT"/>
                <a:ea typeface="BentonSans Book"/>
                <a:cs typeface="BentonSans Book"/>
              </a:rPr>
              <a:t> </a:t>
            </a:r>
          </a:p>
          <a:p>
            <a:endParaRPr lang="en-US" sz="1800" kern="1200" baseline="0" dirty="0">
              <a:solidFill>
                <a:schemeClr val="tx1"/>
              </a:solidFill>
              <a:effectLst/>
              <a:latin typeface="Gill Sans MT"/>
            </a:endParaRPr>
          </a:p>
          <a:p>
            <a:r>
              <a:rPr lang="en-US" sz="1800" kern="1200" baseline="0" dirty="0">
                <a:solidFill>
                  <a:schemeClr val="tx1"/>
                </a:solidFill>
                <a:effectLst/>
                <a:latin typeface="Gill Sans MT"/>
              </a:rPr>
              <a:t>As we get older, we grow uncomfortable with sharing things early and often. One of the things we often hear in business these days as it relates to Tableau is that I’ve got this Excel workbook and I need to recreate the same thing in Tableau. Sometimes we don’t need to reinvent the wheel but more times than not we don’t challenge ourselves out of the current status. </a:t>
            </a:r>
          </a:p>
          <a:p>
            <a:endParaRPr lang="en-US" sz="1800" kern="1200" baseline="0" dirty="0">
              <a:solidFill>
                <a:schemeClr val="tx1"/>
              </a:solidFill>
              <a:effectLst/>
              <a:latin typeface="Gill Sans MT"/>
            </a:endParaRPr>
          </a:p>
        </p:txBody>
      </p:sp>
    </p:spTree>
    <p:extLst>
      <p:ext uri="{BB962C8B-B14F-4D97-AF65-F5344CB8AC3E}">
        <p14:creationId xmlns:p14="http://schemas.microsoft.com/office/powerpoint/2010/main" val="425702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One of the biggest challenges people face – how do I display my data in a meaningful way that isn’t just a crosstab. In this section we will review some common but not all chart types and explore if they are conveying the correct message.</a:t>
            </a:r>
          </a:p>
          <a:p>
            <a:endParaRPr lang="en-US" sz="1800" kern="1200" baseline="0" dirty="0">
              <a:solidFill>
                <a:schemeClr val="tx1"/>
              </a:solidFill>
              <a:effectLst/>
              <a:latin typeface="Gill Sans MT"/>
            </a:endParaRPr>
          </a:p>
          <a:p>
            <a:endParaRPr lang="en-US" sz="1800" kern="1200" baseline="0" dirty="0">
              <a:solidFill>
                <a:schemeClr val="tx1"/>
              </a:solidFill>
              <a:effectLst/>
              <a:latin typeface="Gill Sans MT"/>
            </a:endParaRPr>
          </a:p>
          <a:p>
            <a:endParaRPr lang="en-US" sz="1800" kern="1200" baseline="0" dirty="0">
              <a:solidFill>
                <a:schemeClr val="tx1"/>
              </a:solidFill>
              <a:effectLst/>
              <a:latin typeface="Gill Sans M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A common mistake that I hear many people make is that they choose the chart type that they </a:t>
            </a:r>
            <a:r>
              <a:rPr lang="en-US" b="1" i="1" dirty="0"/>
              <a:t>want.</a:t>
            </a:r>
            <a:r>
              <a:rPr lang="en-US" dirty="0"/>
              <a:t> For example, declaring that they want a bar chart or a line graph vs spending time exploring their data, understanding the story they want to tell, and choosing a chart type that supports their analysis.</a:t>
            </a:r>
          </a:p>
          <a:p>
            <a:endParaRPr lang="en-US" dirty="0"/>
          </a:p>
          <a:p>
            <a:r>
              <a:rPr lang="en-US" dirty="0"/>
              <a:t>Take a look at the charts on your dashboard.. What are you trying to do?</a:t>
            </a:r>
          </a:p>
          <a:p>
            <a:endParaRPr lang="en-US" dirty="0"/>
          </a:p>
          <a:p>
            <a:r>
              <a:rPr lang="en-US" dirty="0"/>
              <a:t>Comparison – are you comparing one or more variable?</a:t>
            </a:r>
          </a:p>
          <a:p>
            <a:r>
              <a:rPr lang="en-US" dirty="0"/>
              <a:t>Relationship – are you showing a connection or correlation between two or more variables?</a:t>
            </a:r>
          </a:p>
          <a:p>
            <a:r>
              <a:rPr lang="en-US" dirty="0"/>
              <a:t>Composition – are you showing a change over time and/or parts to a whole?</a:t>
            </a:r>
          </a:p>
          <a:p>
            <a:r>
              <a:rPr lang="en-US" dirty="0"/>
              <a:t>Distribution – are you attempting to identify outliers and trends?</a:t>
            </a:r>
          </a:p>
          <a:p>
            <a:endParaRPr lang="en-US" dirty="0"/>
          </a:p>
          <a:p>
            <a:r>
              <a:rPr lang="en-US" dirty="0"/>
              <a:t>We are going to take the next few minutes to review some common chart types and explore if they are trying to answer the intended question.</a:t>
            </a:r>
          </a:p>
          <a:p>
            <a:endParaRPr lang="en-US" dirty="0"/>
          </a:p>
          <a:p>
            <a:r>
              <a:rPr lang="en-US" b="1" u="sng" dirty="0"/>
              <a:t>Additional resources:</a:t>
            </a:r>
          </a:p>
          <a:p>
            <a:r>
              <a:rPr lang="en-US" dirty="0">
                <a:hlinkClick r:id="rId3"/>
              </a:rPr>
              <a:t>https://public.tableau.com/profile/josh.weyburne#!/vizhome/CookBook/VizCookbook</a:t>
            </a:r>
            <a:endParaRPr lang="en-US" dirty="0"/>
          </a:p>
          <a:p>
            <a:endParaRPr lang="en-US" dirty="0"/>
          </a:p>
          <a:p>
            <a:r>
              <a:rPr lang="en-US" dirty="0">
                <a:hlinkClick r:id="rId4"/>
              </a:rPr>
              <a:t>https://public.tableau.com/en-us/gallery/visual-vocabulary</a:t>
            </a:r>
            <a:endParaRPr lang="en-US" dirty="0"/>
          </a:p>
          <a:p>
            <a:endParaRPr lang="en-US" sz="1800" kern="1200" baseline="0" dirty="0">
              <a:solidFill>
                <a:schemeClr val="tx1"/>
              </a:solidFill>
              <a:effectLst/>
              <a:latin typeface="Gill Sans MT"/>
            </a:endParaRPr>
          </a:p>
          <a:p>
            <a:r>
              <a:rPr lang="en-US" dirty="0">
                <a:hlinkClick r:id="rId5"/>
              </a:rPr>
              <a:t>https://public.tableau.com/views/TheTableauChartCatalog/TableauChartExamples?:embed=y&amp;:display_count=yes&amp;:origin=viz_share_link&amp;:showVizHome=no#1</a:t>
            </a:r>
            <a:endParaRPr lang="en-US" dirty="0"/>
          </a:p>
          <a:p>
            <a:endParaRPr lang="en-US" dirty="0"/>
          </a:p>
          <a:p>
            <a:r>
              <a:rPr lang="en-US" dirty="0">
                <a:hlinkClick r:id="rId6"/>
              </a:rPr>
              <a:t>https://public.tableau.com/profile/bbc.audiences#!/vizhome/BBCAudiencesTableauStyleGuide/MoreInfo2</a:t>
            </a:r>
            <a:endParaRPr lang="en-US" dirty="0"/>
          </a:p>
          <a:p>
            <a:endParaRPr lang="en-US" dirty="0"/>
          </a:p>
          <a:p>
            <a:r>
              <a:rPr lang="en-US" b="1" dirty="0"/>
              <a:t>Call to action</a:t>
            </a:r>
            <a:r>
              <a:rPr lang="en-US" dirty="0"/>
              <a:t>: ensure every participant has their own Tableau Public site and is subscribed to the viz of the day as we review the above resources. Invite people to follow along and bookmark these links.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One of the biggest challenges people face – how do I display my data in a meaningful way that isn’t just a crosstab. In this section we will review some common but not all chart types and explore if they are conveying the correct message.</a:t>
            </a:r>
          </a:p>
          <a:p>
            <a:endParaRPr lang="en-US" sz="1800" kern="1200" baseline="0" dirty="0">
              <a:solidFill>
                <a:schemeClr val="tx1"/>
              </a:solidFill>
              <a:effectLst/>
              <a:latin typeface="Gill Sans MT"/>
            </a:endParaRPr>
          </a:p>
          <a:p>
            <a:endParaRPr lang="en-US" dirty="0"/>
          </a:p>
          <a:p>
            <a:r>
              <a:rPr lang="en-US" dirty="0"/>
              <a:t>There are five primary types of visual mappings that content creators and consumers should understand: </a:t>
            </a:r>
          </a:p>
          <a:p>
            <a:endParaRPr lang="en-US" dirty="0"/>
          </a:p>
          <a:p>
            <a:pPr marL="342900" indent="-342900">
              <a:buAutoNum type="arabicPeriod"/>
            </a:pPr>
            <a:r>
              <a:rPr lang="en-US" dirty="0"/>
              <a:t>Comparison, represented as a bar </a:t>
            </a:r>
          </a:p>
          <a:p>
            <a:pPr marL="342900" indent="-342900">
              <a:buAutoNum type="arabicPeriod"/>
            </a:pPr>
            <a:r>
              <a:rPr lang="en-US" dirty="0"/>
              <a:t>Spatial, represented as a map </a:t>
            </a:r>
          </a:p>
          <a:p>
            <a:pPr marL="342900" indent="-342900">
              <a:buAutoNum type="arabicPeriod"/>
            </a:pPr>
            <a:r>
              <a:rPr lang="en-US" dirty="0"/>
              <a:t>Temporal, represented as a line </a:t>
            </a:r>
          </a:p>
          <a:p>
            <a:pPr marL="342900" indent="-342900">
              <a:buAutoNum type="arabicPeriod"/>
            </a:pPr>
            <a:r>
              <a:rPr lang="en-US" dirty="0"/>
              <a:t>Compare two measures, represented as a scatterplot </a:t>
            </a:r>
          </a:p>
          <a:p>
            <a:pPr marL="342900" indent="-342900">
              <a:buAutoNum type="arabicPeriod"/>
            </a:pPr>
            <a:r>
              <a:rPr lang="en-US" dirty="0"/>
              <a:t>Precise number, represented as a text table </a:t>
            </a:r>
          </a:p>
          <a:p>
            <a:endParaRPr lang="en-US" dirty="0"/>
          </a:p>
          <a:p>
            <a:r>
              <a:rPr lang="en-US" dirty="0"/>
              <a:t>Line — Viewing trends in data over time. Examples: Stock price change over a five-year period, website page views during a month, revenue growth by quarter. </a:t>
            </a:r>
          </a:p>
          <a:p>
            <a:endParaRPr lang="en-US" dirty="0"/>
          </a:p>
          <a:p>
            <a:r>
              <a:rPr lang="en-US" dirty="0"/>
              <a:t>Bar — Comparing data across categories. Examples: Volume of shirts in different sizes, website traffic by origination site, percent of spending by department. </a:t>
            </a:r>
          </a:p>
          <a:p>
            <a:endParaRPr lang="en-US" dirty="0"/>
          </a:p>
          <a:p>
            <a:r>
              <a:rPr lang="en-US" dirty="0"/>
              <a:t>Heat Map — Showing the relationship between two factors. Examples: Segmentation analysis of target market, product adoption across regions, sales leads by individual rep. </a:t>
            </a:r>
          </a:p>
          <a:p>
            <a:endParaRPr lang="en-US" dirty="0"/>
          </a:p>
          <a:p>
            <a:r>
              <a:rPr lang="en-US" dirty="0"/>
              <a:t>Highlight Table — Providing detailed information on heat maps. Examples: The percent of a market for different segments, sales numbers in a particular region, population of cities in different years. </a:t>
            </a:r>
          </a:p>
          <a:p>
            <a:endParaRPr lang="en-US" dirty="0"/>
          </a:p>
          <a:p>
            <a:r>
              <a:rPr lang="en-US" dirty="0" err="1"/>
              <a:t>Treemap</a:t>
            </a:r>
            <a:r>
              <a:rPr lang="en-US" dirty="0"/>
              <a:t> — Showing hierarchical data as a proportion of a whole. Examples: Storage usage across computer machines, managing the number and priority of technical support cases, comparing fiscal budgets between years. </a:t>
            </a:r>
          </a:p>
          <a:p>
            <a:endParaRPr lang="en-US" dirty="0"/>
          </a:p>
          <a:p>
            <a:r>
              <a:rPr lang="en-US" dirty="0"/>
              <a:t>Gantt — Showing duration over time. Examples: Project timeline, duration of a machine’s use, availability of players on a team. </a:t>
            </a:r>
          </a:p>
          <a:p>
            <a:endParaRPr lang="en-US" dirty="0"/>
          </a:p>
          <a:p>
            <a:r>
              <a:rPr lang="en-US" dirty="0"/>
              <a:t>Bullet — Evaluating performance of a metric against a goal. Examples: Sales quota assessment, actual spending vs. budget, performance spectrum (great/good/poor). </a:t>
            </a:r>
          </a:p>
          <a:p>
            <a:endParaRPr lang="en-US" dirty="0"/>
          </a:p>
          <a:p>
            <a:r>
              <a:rPr lang="en-US" dirty="0"/>
              <a:t>Scatterplot — Investigating the relationship between different variables. Examples: Male versus female likelihood of having lung cancer at different ages, technology early adopters’ and laggards’ purchase patterns of smart phones, shipping costs of different product categories to different regions. </a:t>
            </a:r>
          </a:p>
          <a:p>
            <a:endParaRPr lang="en-US" dirty="0"/>
          </a:p>
          <a:p>
            <a:r>
              <a:rPr lang="en-US" dirty="0"/>
              <a:t>Histogram — Understanding the distribution of your data. Examples: Number of customers by company size, student performance on an exam, frequency of a product defect. </a:t>
            </a:r>
          </a:p>
          <a:p>
            <a:endParaRPr lang="en-US" dirty="0"/>
          </a:p>
          <a:p>
            <a:r>
              <a:rPr lang="en-US" dirty="0"/>
              <a:t>Symbol maps — Use for totals rather than rates. Be careful, as small differences will be hard to see. Examples: Number of customers in different geographies. </a:t>
            </a:r>
          </a:p>
          <a:p>
            <a:endParaRPr lang="en-US" dirty="0"/>
          </a:p>
          <a:p>
            <a:r>
              <a:rPr lang="en-US" dirty="0"/>
              <a:t>Area maps — Use for rates rather than totals. Use sensible base geography. Examples: Rates of internet-usage in certain geographies, house prices in different neighborhoods. </a:t>
            </a:r>
          </a:p>
          <a:p>
            <a:endParaRPr lang="en-US" dirty="0"/>
          </a:p>
          <a:p>
            <a:r>
              <a:rPr lang="en-US" dirty="0"/>
              <a:t>Box-and-Whisker — Showing the distribution of a set of a data. Examples: Understanding your data at a glance, seeing how data is skewed towards one end, identifying outliers in your data.</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Comparison charts are designed to set one variable apart from another</a:t>
            </a:r>
          </a:p>
          <a:p>
            <a:r>
              <a:rPr lang="en-US" sz="1800" b="0" i="0" kern="1200" dirty="0">
                <a:solidFill>
                  <a:schemeClr val="tx1"/>
                </a:solidFill>
                <a:effectLst/>
                <a:latin typeface="BentonSans"/>
                <a:ea typeface="ＭＳ Ｐゴシック" charset="0"/>
                <a:cs typeface="ＭＳ Ｐゴシック" charset="0"/>
              </a:rPr>
              <a:t>These charts also display how the two variables interact with each other. </a:t>
            </a:r>
          </a:p>
          <a:p>
            <a:r>
              <a:rPr lang="en-US" sz="1800" b="0" i="0" kern="1200" dirty="0">
                <a:solidFill>
                  <a:schemeClr val="tx1"/>
                </a:solidFill>
                <a:effectLst/>
                <a:latin typeface="BentonSans"/>
                <a:ea typeface="ＭＳ Ｐゴシック" charset="0"/>
                <a:cs typeface="ＭＳ Ｐゴシック" charset="0"/>
              </a:rPr>
              <a:t>They can compare items or one another or show differences over time.</a:t>
            </a:r>
            <a:endParaRPr lang="en-US" dirty="0"/>
          </a:p>
        </p:txBody>
      </p:sp>
    </p:spTree>
    <p:extLst>
      <p:ext uri="{BB962C8B-B14F-4D97-AF65-F5344CB8AC3E}">
        <p14:creationId xmlns:p14="http://schemas.microsoft.com/office/powerpoint/2010/main" val="226435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Composition charts are used to display parts of a whole and change over time.</a:t>
            </a:r>
          </a:p>
          <a:p>
            <a:endParaRPr lang="en-US" sz="1800" b="0" i="0" kern="1200" dirty="0">
              <a:solidFill>
                <a:schemeClr val="tx1"/>
              </a:solidFill>
              <a:effectLst/>
              <a:latin typeface="BentonSans"/>
              <a:ea typeface="ＭＳ Ｐゴシック" charset="0"/>
              <a:cs typeface="ＭＳ Ｐゴシック" charset="0"/>
            </a:endParaRPr>
          </a:p>
          <a:p>
            <a:r>
              <a:rPr lang="en-US" sz="1800" b="0" i="0" kern="1200" dirty="0">
                <a:solidFill>
                  <a:schemeClr val="tx1"/>
                </a:solidFill>
                <a:effectLst/>
                <a:latin typeface="BentonSans"/>
                <a:ea typeface="ＭＳ Ｐゴシック" charset="0"/>
                <a:cs typeface="ＭＳ Ｐゴシック" charset="0"/>
              </a:rPr>
              <a:t>Pie charts callout: friends don’t let friends use pie charts (or 3D charts)… but if you must, use when comparing no more than 3 variables at a time.</a:t>
            </a:r>
          </a:p>
          <a:p>
            <a:endParaRPr lang="en-US" sz="1800" b="0" i="0" kern="1200" dirty="0">
              <a:solidFill>
                <a:schemeClr val="tx1"/>
              </a:solidFill>
              <a:effectLst/>
              <a:latin typeface="BentonSans"/>
              <a:ea typeface="ＭＳ Ｐゴシック" charset="0"/>
            </a:endParaRPr>
          </a:p>
          <a:p>
            <a:r>
              <a:rPr lang="en-US" sz="1800" b="1" i="0" kern="1200" dirty="0">
                <a:solidFill>
                  <a:schemeClr val="tx1"/>
                </a:solidFill>
                <a:effectLst/>
                <a:latin typeface="BentonSans"/>
                <a:ea typeface="ＭＳ Ｐゴシック" charset="0"/>
              </a:rPr>
              <a:t>Audience participation opportunity: </a:t>
            </a:r>
            <a:r>
              <a:rPr lang="en-US" sz="1800" b="0" i="0" kern="1200" dirty="0">
                <a:solidFill>
                  <a:schemeClr val="tx1"/>
                </a:solidFill>
                <a:effectLst/>
                <a:latin typeface="BentonSans"/>
                <a:ea typeface="ＭＳ Ｐゴシック" charset="0"/>
              </a:rPr>
              <a:t>why don’t we love pie or 3D charts when performing visual analysis?</a:t>
            </a:r>
          </a:p>
          <a:p>
            <a:r>
              <a:rPr lang="en-US" sz="1800" b="0" i="0" kern="1200" dirty="0">
                <a:solidFill>
                  <a:schemeClr val="tx1"/>
                </a:solidFill>
                <a:effectLst/>
                <a:latin typeface="BentonSans"/>
                <a:ea typeface="ＭＳ Ｐゴシック" charset="0"/>
              </a:rPr>
              <a:t>Answer: </a:t>
            </a:r>
            <a:r>
              <a:rPr lang="en-US" b="0" i="0" kern="1200" dirty="0">
                <a:solidFill>
                  <a:schemeClr val="tx1"/>
                </a:solidFill>
                <a:effectLst/>
                <a:latin typeface="BentonSans Book"/>
                <a:ea typeface="ＭＳ Ｐゴシック" charset="0"/>
                <a:cs typeface="ＭＳ Ｐゴシック" charset="0"/>
              </a:rPr>
              <a:t>We are not as good at noticing area and angle, and those just so happen to be the two main aspects of a pie chart. </a:t>
            </a:r>
            <a:endParaRPr lang="en-US" sz="1800" b="0" i="0" kern="1200" dirty="0">
              <a:solidFill>
                <a:schemeClr val="tx1"/>
              </a:solidFill>
              <a:effectLst/>
              <a:latin typeface="BentonSans"/>
              <a:ea typeface="ＭＳ Ｐゴシック" charset="0"/>
            </a:endParaRPr>
          </a:p>
          <a:p>
            <a:endParaRPr lang="en-US" sz="1800" b="0" i="0" kern="1200" dirty="0">
              <a:solidFill>
                <a:schemeClr val="tx1"/>
              </a:solidFill>
              <a:effectLst/>
              <a:latin typeface="BentonSans"/>
              <a:ea typeface="ＭＳ Ｐゴシック" charset="0"/>
            </a:endParaRPr>
          </a:p>
          <a:p>
            <a:r>
              <a:rPr lang="en-US" dirty="0">
                <a:hlinkClick r:id="rId3"/>
              </a:rPr>
              <a:t>https://interworks.com/blog/rcurtis/2018/01/19/friends-dont-let-friends-make-pie-charts/</a:t>
            </a:r>
            <a:endParaRPr lang="en-US" dirty="0"/>
          </a:p>
        </p:txBody>
      </p:sp>
    </p:spTree>
    <p:extLst>
      <p:ext uri="{BB962C8B-B14F-4D97-AF65-F5344CB8AC3E}">
        <p14:creationId xmlns:p14="http://schemas.microsoft.com/office/powerpoint/2010/main" val="1808264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Click to 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19"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38.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tableau.com/why-tableau/what-is-tableau#video"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priorprobability.com/2019/09/16/which-internet-giant-is-the-lesser-evil-google-or-microsoft/" TargetMode="Externa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05985" y="1891756"/>
            <a:ext cx="13245156" cy="600742"/>
          </a:xfrm>
          <a:prstGeom prst="rect">
            <a:avLst/>
          </a:prstGeom>
        </p:spPr>
        <p:txBody>
          <a:bodyPr/>
          <a:lstStyle/>
          <a:p>
            <a:pPr defTabSz="1306221" fontAlgn="auto">
              <a:spcAft>
                <a:spcPts val="0"/>
              </a:spcAft>
              <a:defRPr/>
            </a:pPr>
            <a:r>
              <a:rPr lang="en-US" sz="4800" dirty="0">
                <a:solidFill>
                  <a:srgbClr val="002060"/>
                </a:solidFill>
                <a:latin typeface="+mj-lt"/>
              </a:rPr>
              <a:t>Tableau Data Bootcamp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pPr defTabSz="1306221" fontAlgn="auto">
              <a:lnSpc>
                <a:spcPct val="80000"/>
              </a:lnSpc>
              <a:spcAft>
                <a:spcPts val="0"/>
              </a:spcAft>
              <a:buFont typeface="Arial" panose="020B0604020202020204" pitchFamily="34" charset="0"/>
              <a:buNone/>
              <a:defRPr/>
            </a:pPr>
            <a:r>
              <a:rPr lang="en-US" dirty="0">
                <a:solidFill>
                  <a:srgbClr val="002060"/>
                </a:solidFill>
                <a:ea typeface="+mn-ea"/>
              </a:rPr>
              <a:t>Composition</a:t>
            </a:r>
          </a:p>
        </p:txBody>
      </p:sp>
      <p:pic>
        <p:nvPicPr>
          <p:cNvPr id="4" name="Picture 3">
            <a:extLst>
              <a:ext uri="{FF2B5EF4-FFF2-40B4-BE49-F238E27FC236}">
                <a16:creationId xmlns:a16="http://schemas.microsoft.com/office/drawing/2014/main" id="{FC561E32-FF17-A24B-9224-270A2A6E1458}"/>
              </a:ext>
            </a:extLst>
          </p:cNvPr>
          <p:cNvPicPr>
            <a:picLocks noChangeAspect="1"/>
          </p:cNvPicPr>
          <p:nvPr/>
        </p:nvPicPr>
        <p:blipFill>
          <a:blip r:embed="rId3"/>
          <a:stretch>
            <a:fillRect/>
          </a:stretch>
        </p:blipFill>
        <p:spPr>
          <a:xfrm>
            <a:off x="392840" y="1601970"/>
            <a:ext cx="13924231" cy="5025660"/>
          </a:xfrm>
          <a:prstGeom prst="rect">
            <a:avLst/>
          </a:prstGeom>
        </p:spPr>
      </p:pic>
    </p:spTree>
    <p:extLst>
      <p:ext uri="{BB962C8B-B14F-4D97-AF65-F5344CB8AC3E}">
        <p14:creationId xmlns:p14="http://schemas.microsoft.com/office/powerpoint/2010/main" val="159594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r>
              <a:rPr lang="en-US" dirty="0">
                <a:solidFill>
                  <a:srgbClr val="002060"/>
                </a:solidFill>
              </a:rPr>
              <a:t>Distribution</a:t>
            </a:r>
          </a:p>
        </p:txBody>
      </p:sp>
      <p:pic>
        <p:nvPicPr>
          <p:cNvPr id="2" name="Picture 1">
            <a:extLst>
              <a:ext uri="{FF2B5EF4-FFF2-40B4-BE49-F238E27FC236}">
                <a16:creationId xmlns:a16="http://schemas.microsoft.com/office/drawing/2014/main" id="{1F24BC37-136F-EB49-AA47-84139C136AB4}"/>
              </a:ext>
            </a:extLst>
          </p:cNvPr>
          <p:cNvPicPr>
            <a:picLocks noChangeAspect="1"/>
          </p:cNvPicPr>
          <p:nvPr/>
        </p:nvPicPr>
        <p:blipFill>
          <a:blip r:embed="rId3"/>
          <a:stretch>
            <a:fillRect/>
          </a:stretch>
        </p:blipFill>
        <p:spPr>
          <a:xfrm>
            <a:off x="384431" y="1314922"/>
            <a:ext cx="13920343" cy="5599755"/>
          </a:xfrm>
          <a:prstGeom prst="rect">
            <a:avLst/>
          </a:prstGeom>
        </p:spPr>
      </p:pic>
    </p:spTree>
    <p:extLst>
      <p:ext uri="{BB962C8B-B14F-4D97-AF65-F5344CB8AC3E}">
        <p14:creationId xmlns:p14="http://schemas.microsoft.com/office/powerpoint/2010/main" val="139569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63167"/>
          </a:xfrm>
          <a:prstGeom prst="rect">
            <a:avLst/>
          </a:prstGeom>
        </p:spPr>
        <p:txBody>
          <a:bodyPr/>
          <a:lstStyle/>
          <a:p>
            <a:pPr defTabSz="1306221" fontAlgn="auto">
              <a:spcAft>
                <a:spcPts val="0"/>
              </a:spcAft>
              <a:defRPr/>
            </a:pPr>
            <a:r>
              <a:rPr lang="en-US">
                <a:solidFill>
                  <a:srgbClr val="002060"/>
                </a:solidFill>
              </a:rPr>
              <a:t>Relationship</a:t>
            </a:r>
            <a:endParaRPr lang="en-US" dirty="0">
              <a:solidFill>
                <a:srgbClr val="002060"/>
              </a:solidFill>
            </a:endParaRPr>
          </a:p>
        </p:txBody>
      </p:sp>
      <p:pic>
        <p:nvPicPr>
          <p:cNvPr id="2" name="Picture 1">
            <a:extLst>
              <a:ext uri="{FF2B5EF4-FFF2-40B4-BE49-F238E27FC236}">
                <a16:creationId xmlns:a16="http://schemas.microsoft.com/office/drawing/2014/main" id="{81E70A08-4C1C-E84D-9FD9-B39D5BEA8E4D}"/>
              </a:ext>
            </a:extLst>
          </p:cNvPr>
          <p:cNvPicPr>
            <a:picLocks noChangeAspect="1"/>
          </p:cNvPicPr>
          <p:nvPr/>
        </p:nvPicPr>
        <p:blipFill>
          <a:blip r:embed="rId3"/>
          <a:stretch>
            <a:fillRect/>
          </a:stretch>
        </p:blipFill>
        <p:spPr>
          <a:xfrm>
            <a:off x="325625" y="1241378"/>
            <a:ext cx="13979150" cy="5561598"/>
          </a:xfrm>
          <a:prstGeom prst="rect">
            <a:avLst/>
          </a:prstGeom>
        </p:spPr>
      </p:pic>
    </p:spTree>
    <p:extLst>
      <p:ext uri="{BB962C8B-B14F-4D97-AF65-F5344CB8AC3E}">
        <p14:creationId xmlns:p14="http://schemas.microsoft.com/office/powerpoint/2010/main" val="124674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1D04F32-609B-4060-811A-A5C876C6E0C0}"/>
              </a:ext>
            </a:extLst>
          </p:cNvPr>
          <p:cNvSpPr txBox="1">
            <a:spLocks/>
          </p:cNvSpPr>
          <p:nvPr/>
        </p:nvSpPr>
        <p:spPr>
          <a:xfrm>
            <a:off x="680653" y="2552190"/>
            <a:ext cx="13269093" cy="980719"/>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dirty="0">
                <a:solidFill>
                  <a:srgbClr val="002060"/>
                </a:solidFill>
                <a:latin typeface="BentonSans Book" charset="0"/>
              </a:rPr>
              <a:t>Dashboard Flow</a:t>
            </a:r>
            <a:endParaRPr lang="en-US" dirty="0">
              <a:solidFill>
                <a:srgbClr val="002060"/>
              </a:solidFill>
            </a:endParaRPr>
          </a:p>
        </p:txBody>
      </p:sp>
    </p:spTree>
    <p:extLst>
      <p:ext uri="{BB962C8B-B14F-4D97-AF65-F5344CB8AC3E}">
        <p14:creationId xmlns:p14="http://schemas.microsoft.com/office/powerpoint/2010/main" val="127944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C202FF-6A59-4F0C-A3B0-2576F0D888EE}"/>
              </a:ext>
            </a:extLst>
          </p:cNvPr>
          <p:cNvSpPr>
            <a:spLocks noGrp="1"/>
          </p:cNvSpPr>
          <p:nvPr>
            <p:ph type="body" sz="quarter" idx="12"/>
          </p:nvPr>
        </p:nvSpPr>
        <p:spPr/>
        <p:txBody>
          <a:bodyPr/>
          <a:lstStyle/>
          <a:p>
            <a:r>
              <a:rPr lang="en-US">
                <a:solidFill>
                  <a:srgbClr val="002060"/>
                </a:solidFill>
              </a:rPr>
              <a:t>What is a dashboard?</a:t>
            </a:r>
            <a:endParaRPr lang="en-US" dirty="0">
              <a:solidFill>
                <a:srgbClr val="002060"/>
              </a:solidFill>
            </a:endParaRPr>
          </a:p>
        </p:txBody>
      </p:sp>
      <p:grpSp>
        <p:nvGrpSpPr>
          <p:cNvPr id="3" name="Group 2">
            <a:extLst>
              <a:ext uri="{FF2B5EF4-FFF2-40B4-BE49-F238E27FC236}">
                <a16:creationId xmlns:a16="http://schemas.microsoft.com/office/drawing/2014/main" id="{A6B4F484-51BC-944F-833F-95CF6ED43914}"/>
              </a:ext>
            </a:extLst>
          </p:cNvPr>
          <p:cNvGrpSpPr/>
          <p:nvPr/>
        </p:nvGrpSpPr>
        <p:grpSpPr>
          <a:xfrm>
            <a:off x="401507" y="1489794"/>
            <a:ext cx="7433238" cy="5539749"/>
            <a:chOff x="401507" y="1489794"/>
            <a:chExt cx="7433238" cy="5539749"/>
          </a:xfrm>
        </p:grpSpPr>
        <p:sp>
          <p:nvSpPr>
            <p:cNvPr id="7" name="Content Placeholder 16">
              <a:extLst>
                <a:ext uri="{FF2B5EF4-FFF2-40B4-BE49-F238E27FC236}">
                  <a16:creationId xmlns:a16="http://schemas.microsoft.com/office/drawing/2014/main" id="{47C6CF6E-F648-4CA3-BE06-A4683D882398}"/>
                </a:ext>
              </a:extLst>
            </p:cNvPr>
            <p:cNvSpPr txBox="1">
              <a:spLocks/>
            </p:cNvSpPr>
            <p:nvPr/>
          </p:nvSpPr>
          <p:spPr>
            <a:xfrm>
              <a:off x="401507" y="1489794"/>
              <a:ext cx="7433238" cy="306142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GB" sz="3200" dirty="0">
                  <a:solidFill>
                    <a:srgbClr val="59879B"/>
                  </a:solidFill>
                </a:rPr>
                <a:t>“A dashboard is a visual display of the most important information needed to achieve one or more objectives; consolidated and arranged on a single screen so the information can be monitored at a glance.”</a:t>
              </a:r>
              <a:endParaRPr lang="en-US" sz="3200" dirty="0">
                <a:solidFill>
                  <a:srgbClr val="59879B"/>
                </a:solidFill>
                <a:latin typeface="Gill Sans MT" charset="0"/>
                <a:cs typeface="Gill Sans MT" charset="0"/>
              </a:endParaRPr>
            </a:p>
          </p:txBody>
        </p:sp>
        <p:sp>
          <p:nvSpPr>
            <p:cNvPr id="8" name="Content Placeholder 16">
              <a:extLst>
                <a:ext uri="{FF2B5EF4-FFF2-40B4-BE49-F238E27FC236}">
                  <a16:creationId xmlns:a16="http://schemas.microsoft.com/office/drawing/2014/main" id="{A648DE65-07AB-461A-9CE0-44B1348E2A17}"/>
                </a:ext>
              </a:extLst>
            </p:cNvPr>
            <p:cNvSpPr txBox="1">
              <a:spLocks/>
            </p:cNvSpPr>
            <p:nvPr/>
          </p:nvSpPr>
          <p:spPr>
            <a:xfrm>
              <a:off x="4224313" y="4644001"/>
              <a:ext cx="3120290" cy="1269160"/>
            </a:xfrm>
            <a:prstGeom prst="rect">
              <a:avLst/>
            </a:prstGeom>
          </p:spPr>
          <p:txBody>
            <a:bodyPr/>
            <a:lstStyle>
              <a:lvl1pPr marL="342900" indent="-342900" algn="l" defTabSz="457200" rtl="0" eaLnBrk="1" fontAlgn="base" hangingPunct="1">
                <a:spcBef>
                  <a:spcPct val="20000"/>
                </a:spcBef>
                <a:spcAft>
                  <a:spcPct val="0"/>
                </a:spcAft>
                <a:buClr>
                  <a:srgbClr val="7190BA"/>
                </a:buClr>
                <a:buFont typeface="Arial" charset="0"/>
                <a:buChar char="•"/>
                <a:defRPr sz="2400" kern="1200">
                  <a:solidFill>
                    <a:srgbClr val="404040"/>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charset="0"/>
                <a:buChar char="•"/>
                <a:defRPr sz="2200" kern="1200">
                  <a:solidFill>
                    <a:srgbClr val="404040"/>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3600" i="1" dirty="0">
                  <a:solidFill>
                    <a:srgbClr val="002060"/>
                  </a:solidFill>
                </a:rPr>
                <a:t>Stephen Few (2004)</a:t>
              </a:r>
              <a:endParaRPr lang="en-US" sz="3600" i="1" dirty="0">
                <a:solidFill>
                  <a:srgbClr val="002060"/>
                </a:solidFill>
                <a:latin typeface="Gill Sans MT" charset="0"/>
                <a:cs typeface="Gill Sans MT" charset="0"/>
              </a:endParaRPr>
            </a:p>
          </p:txBody>
        </p:sp>
        <p:pic>
          <p:nvPicPr>
            <p:cNvPr id="9" name="Picture 2">
              <a:extLst>
                <a:ext uri="{FF2B5EF4-FFF2-40B4-BE49-F238E27FC236}">
                  <a16:creationId xmlns:a16="http://schemas.microsoft.com/office/drawing/2014/main" id="{01B1FC9D-F078-4DF3-B94E-D8538232475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45220" y="4628325"/>
              <a:ext cx="1853672" cy="240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a:extLst>
              <a:ext uri="{FF2B5EF4-FFF2-40B4-BE49-F238E27FC236}">
                <a16:creationId xmlns:a16="http://schemas.microsoft.com/office/drawing/2014/main" id="{A428AB59-1064-2043-9794-C87E673F5679}"/>
              </a:ext>
            </a:extLst>
          </p:cNvPr>
          <p:cNvGrpSpPr/>
          <p:nvPr/>
        </p:nvGrpSpPr>
        <p:grpSpPr>
          <a:xfrm>
            <a:off x="8146056" y="1175780"/>
            <a:ext cx="5638172" cy="5763142"/>
            <a:chOff x="8146056" y="1175780"/>
            <a:chExt cx="5638172" cy="5763142"/>
          </a:xfrm>
        </p:grpSpPr>
        <p:sp>
          <p:nvSpPr>
            <p:cNvPr id="10" name="Content Placeholder 16">
              <a:extLst>
                <a:ext uri="{FF2B5EF4-FFF2-40B4-BE49-F238E27FC236}">
                  <a16:creationId xmlns:a16="http://schemas.microsoft.com/office/drawing/2014/main" id="{34670C42-59E7-40E6-A369-454959631189}"/>
                </a:ext>
              </a:extLst>
            </p:cNvPr>
            <p:cNvSpPr txBox="1">
              <a:spLocks/>
            </p:cNvSpPr>
            <p:nvPr/>
          </p:nvSpPr>
          <p:spPr>
            <a:xfrm>
              <a:off x="8171478" y="1175780"/>
              <a:ext cx="5575487" cy="358061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GB" sz="3360" dirty="0">
                  <a:solidFill>
                    <a:srgbClr val="59879B"/>
                  </a:solidFill>
                </a:rPr>
                <a:t>“A dashboard is a visual display of data used to monitor conditions and/or facilitate </a:t>
              </a:r>
              <a:r>
                <a:rPr lang="en-GB" sz="3360" b="1" dirty="0">
                  <a:solidFill>
                    <a:srgbClr val="59879B"/>
                  </a:solidFill>
                </a:rPr>
                <a:t>understanding</a:t>
              </a:r>
              <a:r>
                <a:rPr lang="en-GB" sz="3360" dirty="0">
                  <a:solidFill>
                    <a:srgbClr val="59879B"/>
                  </a:solidFill>
                </a:rPr>
                <a:t>”</a:t>
              </a:r>
              <a:endParaRPr lang="en-US" sz="3360" dirty="0">
                <a:solidFill>
                  <a:srgbClr val="59879B"/>
                </a:solidFill>
                <a:latin typeface="Gill Sans MT" charset="0"/>
                <a:cs typeface="Gill Sans MT" charset="0"/>
              </a:endParaRPr>
            </a:p>
          </p:txBody>
        </p:sp>
        <p:sp>
          <p:nvSpPr>
            <p:cNvPr id="11" name="Content Placeholder 16">
              <a:extLst>
                <a:ext uri="{FF2B5EF4-FFF2-40B4-BE49-F238E27FC236}">
                  <a16:creationId xmlns:a16="http://schemas.microsoft.com/office/drawing/2014/main" id="{DD329121-B21F-46E4-98D5-DE52DDBC7E97}"/>
                </a:ext>
              </a:extLst>
            </p:cNvPr>
            <p:cNvSpPr txBox="1">
              <a:spLocks/>
            </p:cNvSpPr>
            <p:nvPr/>
          </p:nvSpPr>
          <p:spPr>
            <a:xfrm>
              <a:off x="8146056" y="3806451"/>
              <a:ext cx="5626330" cy="1137558"/>
            </a:xfrm>
            <a:prstGeom prst="rect">
              <a:avLst/>
            </a:prstGeom>
          </p:spPr>
          <p:txBody>
            <a:bodyPr/>
            <a:lstStyle>
              <a:lvl1pPr marL="342900" indent="-342900" algn="l" defTabSz="457200" rtl="0" eaLnBrk="1" fontAlgn="base" hangingPunct="1">
                <a:spcBef>
                  <a:spcPct val="20000"/>
                </a:spcBef>
                <a:spcAft>
                  <a:spcPct val="0"/>
                </a:spcAft>
                <a:buClr>
                  <a:srgbClr val="7190BA"/>
                </a:buClr>
                <a:buFont typeface="Arial" charset="0"/>
                <a:buChar char="•"/>
                <a:defRPr sz="2400" kern="1200">
                  <a:solidFill>
                    <a:srgbClr val="404040"/>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charset="0"/>
                <a:buChar char="•"/>
                <a:defRPr sz="2200" kern="1200">
                  <a:solidFill>
                    <a:srgbClr val="404040"/>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3840" i="1" dirty="0"/>
                <a:t>Big Book of Dashboards (2017)</a:t>
              </a:r>
              <a:endParaRPr lang="en-US" sz="3840" i="1" dirty="0">
                <a:latin typeface="Gill Sans MT" charset="0"/>
                <a:cs typeface="Gill Sans MT" charset="0"/>
              </a:endParaRPr>
            </a:p>
          </p:txBody>
        </p:sp>
        <p:pic>
          <p:nvPicPr>
            <p:cNvPr id="12" name="Picture 11">
              <a:extLst>
                <a:ext uri="{FF2B5EF4-FFF2-40B4-BE49-F238E27FC236}">
                  <a16:creationId xmlns:a16="http://schemas.microsoft.com/office/drawing/2014/main" id="{0C41DD13-ED24-4C07-AB99-F0C46C282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157" y="4628325"/>
              <a:ext cx="2268071" cy="2310597"/>
            </a:xfrm>
            <a:prstGeom prst="rect">
              <a:avLst/>
            </a:prstGeom>
          </p:spPr>
        </p:pic>
      </p:grpSp>
    </p:spTree>
    <p:extLst>
      <p:ext uri="{BB962C8B-B14F-4D97-AF65-F5344CB8AC3E}">
        <p14:creationId xmlns:p14="http://schemas.microsoft.com/office/powerpoint/2010/main" val="3927920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10;&#10;Description automatically generated">
            <a:extLst>
              <a:ext uri="{FF2B5EF4-FFF2-40B4-BE49-F238E27FC236}">
                <a16:creationId xmlns:a16="http://schemas.microsoft.com/office/drawing/2014/main" id="{1BE1E29D-EBDE-4246-AC5C-B2B5792BE7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58400" y="1055436"/>
            <a:ext cx="4117808" cy="2745205"/>
          </a:xfrm>
          <a:prstGeom prst="rect">
            <a:avLst/>
          </a:prstGeom>
        </p:spPr>
      </p:pic>
      <p:sp>
        <p:nvSpPr>
          <p:cNvPr id="4" name="Text Placeholder 3"/>
          <p:cNvSpPr>
            <a:spLocks noGrp="1"/>
          </p:cNvSpPr>
          <p:nvPr>
            <p:ph type="body" sz="quarter" idx="12"/>
          </p:nvPr>
        </p:nvSpPr>
        <p:spPr>
          <a:xfrm>
            <a:off x="710057" y="598699"/>
            <a:ext cx="13269093" cy="675826"/>
          </a:xfrm>
        </p:spPr>
        <p:txBody>
          <a:bodyPr/>
          <a:lstStyle/>
          <a:p>
            <a:r>
              <a:rPr lang="en-US" sz="5400" b="1" dirty="0">
                <a:solidFill>
                  <a:srgbClr val="002060"/>
                </a:solidFill>
              </a:rPr>
              <a:t>What makes a good dashboard?</a:t>
            </a:r>
          </a:p>
        </p:txBody>
      </p:sp>
      <p:sp>
        <p:nvSpPr>
          <p:cNvPr id="9" name="Rectangle 8">
            <a:extLst>
              <a:ext uri="{FF2B5EF4-FFF2-40B4-BE49-F238E27FC236}">
                <a16:creationId xmlns:a16="http://schemas.microsoft.com/office/drawing/2014/main" id="{6C407EC7-8BB9-4C58-A90E-3F85FF2C438C}"/>
              </a:ext>
            </a:extLst>
          </p:cNvPr>
          <p:cNvSpPr/>
          <p:nvPr/>
        </p:nvSpPr>
        <p:spPr>
          <a:xfrm>
            <a:off x="710057" y="1907726"/>
            <a:ext cx="10262743" cy="4524315"/>
          </a:xfrm>
          <a:prstGeom prst="rect">
            <a:avLst/>
          </a:prstGeom>
        </p:spPr>
        <p:txBody>
          <a:bodyPr wrap="square">
            <a:spAutoFit/>
          </a:bodyPr>
          <a:lstStyle/>
          <a:p>
            <a:pPr marL="457200" indent="-457200">
              <a:buBlip>
                <a:blip r:embed="rId4"/>
              </a:buBlip>
            </a:pPr>
            <a:r>
              <a:rPr lang="en-US" sz="3200" dirty="0">
                <a:solidFill>
                  <a:srgbClr val="002060"/>
                </a:solidFill>
              </a:rPr>
              <a:t>Answers a set of questions</a:t>
            </a:r>
          </a:p>
          <a:p>
            <a:pPr marL="457200" indent="-457200">
              <a:buBlip>
                <a:blip r:embed="rId4"/>
              </a:buBlip>
            </a:pPr>
            <a:r>
              <a:rPr lang="en-US" sz="3200" dirty="0">
                <a:solidFill>
                  <a:srgbClr val="002060"/>
                </a:solidFill>
              </a:rPr>
              <a:t>Follows a flow and invites interactivity</a:t>
            </a:r>
          </a:p>
          <a:p>
            <a:pPr marL="457200" indent="-457200">
              <a:buBlip>
                <a:blip r:embed="rId4"/>
              </a:buBlip>
            </a:pPr>
            <a:r>
              <a:rPr lang="en-US" sz="3200" dirty="0">
                <a:solidFill>
                  <a:srgbClr val="002060"/>
                </a:solidFill>
              </a:rPr>
              <a:t>Condensed; primarily in the form of summaries and exceptions</a:t>
            </a:r>
          </a:p>
          <a:p>
            <a:pPr marL="457200" indent="-457200">
              <a:buBlip>
                <a:blip r:embed="rId4"/>
              </a:buBlip>
            </a:pPr>
            <a:r>
              <a:rPr lang="en-US" sz="3200" dirty="0">
                <a:solidFill>
                  <a:srgbClr val="002060"/>
                </a:solidFill>
              </a:rPr>
              <a:t>Specific to and customized for the dashboard’s audience and objectives</a:t>
            </a:r>
          </a:p>
          <a:p>
            <a:pPr marL="457200" indent="-457200">
              <a:buBlip>
                <a:blip r:embed="rId4"/>
              </a:buBlip>
            </a:pPr>
            <a:r>
              <a:rPr lang="en-US" sz="3200" dirty="0">
                <a:solidFill>
                  <a:srgbClr val="002060"/>
                </a:solidFill>
              </a:rPr>
              <a:t>Provides appropriate text for clarity and direction, if needed</a:t>
            </a:r>
          </a:p>
          <a:p>
            <a:pPr marL="457200" indent="-457200">
              <a:buBlip>
                <a:blip r:embed="rId4"/>
              </a:buBlip>
            </a:pPr>
            <a:r>
              <a:rPr lang="en-US" sz="3200" dirty="0">
                <a:solidFill>
                  <a:srgbClr val="002060"/>
                </a:solidFill>
              </a:rPr>
              <a:t>Makes strategic use of color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EE61F935-FF2C-4350-BAAC-43BCC57DCB51}"/>
              </a:ext>
            </a:extLst>
          </p:cNvPr>
          <p:cNvSpPr txBox="1">
            <a:spLocks/>
          </p:cNvSpPr>
          <p:nvPr/>
        </p:nvSpPr>
        <p:spPr>
          <a:xfrm>
            <a:off x="512477" y="381001"/>
            <a:ext cx="5172706" cy="562223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dirty="0">
                <a:solidFill>
                  <a:srgbClr val="002060"/>
                </a:solidFill>
                <a:latin typeface="BentonSans" panose="02000504020000020004" charset="0"/>
                <a:cs typeface="Benton Sans Medium" panose="02000504020000020004" pitchFamily="2" charset="77"/>
              </a:rPr>
              <a:t>Layout Top Left:</a:t>
            </a:r>
          </a:p>
        </p:txBody>
      </p:sp>
      <p:pic>
        <p:nvPicPr>
          <p:cNvPr id="6" name="Picture 5">
            <a:extLst>
              <a:ext uri="{FF2B5EF4-FFF2-40B4-BE49-F238E27FC236}">
                <a16:creationId xmlns:a16="http://schemas.microsoft.com/office/drawing/2014/main" id="{AC775654-0397-9045-96E7-5324E45778B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5685183" y="669942"/>
            <a:ext cx="6984588" cy="617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819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F9724CB-1028-46FB-BAB9-19B10CEAF34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3475188" y="128665"/>
            <a:ext cx="7680023" cy="679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64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2">
            <a:extLst>
              <a:ext uri="{FF2B5EF4-FFF2-40B4-BE49-F238E27FC236}">
                <a16:creationId xmlns:a16="http://schemas.microsoft.com/office/drawing/2014/main" id="{E6D75B84-2A69-4948-A547-82D967A15985}"/>
              </a:ext>
            </a:extLst>
          </p:cNvPr>
          <p:cNvSpPr/>
          <p:nvPr/>
        </p:nvSpPr>
        <p:spPr>
          <a:xfrm rot="10800000">
            <a:off x="3048000" y="1638300"/>
            <a:ext cx="8210550" cy="5429250"/>
          </a:xfrm>
          <a:prstGeom prst="triangle">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CEEDA9-6E74-4054-B815-089C8FB462E2}"/>
              </a:ext>
            </a:extLst>
          </p:cNvPr>
          <p:cNvSpPr txBox="1"/>
          <p:nvPr/>
        </p:nvSpPr>
        <p:spPr>
          <a:xfrm>
            <a:off x="4029594" y="1770548"/>
            <a:ext cx="6571211" cy="1107996"/>
          </a:xfrm>
          <a:prstGeom prst="rect">
            <a:avLst/>
          </a:prstGeom>
          <a:noFill/>
        </p:spPr>
        <p:txBody>
          <a:bodyPr wrap="square" rtlCol="0">
            <a:spAutoFit/>
          </a:bodyPr>
          <a:lstStyle/>
          <a:p>
            <a:pPr algn="ctr"/>
            <a:r>
              <a:rPr lang="en-US" sz="4000" b="1" dirty="0">
                <a:solidFill>
                  <a:srgbClr val="002060"/>
                </a:solidFill>
                <a:latin typeface="+mj-lt"/>
              </a:rPr>
              <a:t>Most Newsworthy Info</a:t>
            </a:r>
          </a:p>
          <a:p>
            <a:pPr algn="ctr"/>
            <a:r>
              <a:rPr lang="en-US" dirty="0">
                <a:solidFill>
                  <a:srgbClr val="002060"/>
                </a:solidFill>
                <a:latin typeface="+mj-lt"/>
              </a:rPr>
              <a:t>Who? What? When? Where? Why? How?</a:t>
            </a:r>
          </a:p>
        </p:txBody>
      </p:sp>
      <p:sp>
        <p:nvSpPr>
          <p:cNvPr id="4" name="TextBox 3">
            <a:extLst>
              <a:ext uri="{FF2B5EF4-FFF2-40B4-BE49-F238E27FC236}">
                <a16:creationId xmlns:a16="http://schemas.microsoft.com/office/drawing/2014/main" id="{1858C566-A1BC-48A3-A440-D1FA45130C20}"/>
              </a:ext>
            </a:extLst>
          </p:cNvPr>
          <p:cNvSpPr txBox="1"/>
          <p:nvPr/>
        </p:nvSpPr>
        <p:spPr>
          <a:xfrm>
            <a:off x="4775835" y="3105864"/>
            <a:ext cx="4754880" cy="646331"/>
          </a:xfrm>
          <a:prstGeom prst="rect">
            <a:avLst/>
          </a:prstGeom>
          <a:noFill/>
        </p:spPr>
        <p:txBody>
          <a:bodyPr wrap="square" rtlCol="0">
            <a:spAutoFit/>
          </a:bodyPr>
          <a:lstStyle/>
          <a:p>
            <a:pPr algn="ctr"/>
            <a:r>
              <a:rPr lang="en-US" sz="3600" b="1" dirty="0">
                <a:solidFill>
                  <a:srgbClr val="002060"/>
                </a:solidFill>
                <a:latin typeface="+mj-lt"/>
              </a:rPr>
              <a:t>Important Details</a:t>
            </a:r>
          </a:p>
        </p:txBody>
      </p:sp>
      <p:sp>
        <p:nvSpPr>
          <p:cNvPr id="5" name="TextBox 4">
            <a:extLst>
              <a:ext uri="{FF2B5EF4-FFF2-40B4-BE49-F238E27FC236}">
                <a16:creationId xmlns:a16="http://schemas.microsoft.com/office/drawing/2014/main" id="{457A9A99-FD64-4A1D-A081-9EB987A59DCE}"/>
              </a:ext>
            </a:extLst>
          </p:cNvPr>
          <p:cNvSpPr txBox="1"/>
          <p:nvPr/>
        </p:nvSpPr>
        <p:spPr>
          <a:xfrm>
            <a:off x="5781675" y="4486543"/>
            <a:ext cx="2743200" cy="954107"/>
          </a:xfrm>
          <a:prstGeom prst="rect">
            <a:avLst/>
          </a:prstGeom>
          <a:noFill/>
        </p:spPr>
        <p:txBody>
          <a:bodyPr wrap="square" rtlCol="0">
            <a:spAutoFit/>
          </a:bodyPr>
          <a:lstStyle/>
          <a:p>
            <a:pPr algn="ctr"/>
            <a:r>
              <a:rPr lang="en-US" sz="2800" b="1" dirty="0">
                <a:solidFill>
                  <a:srgbClr val="002060"/>
                </a:solidFill>
                <a:latin typeface="+mj-lt"/>
              </a:rPr>
              <a:t>Other General Info</a:t>
            </a:r>
          </a:p>
        </p:txBody>
      </p:sp>
      <p:cxnSp>
        <p:nvCxnSpPr>
          <p:cNvPr id="6" name="Straight Connector 5">
            <a:extLst>
              <a:ext uri="{FF2B5EF4-FFF2-40B4-BE49-F238E27FC236}">
                <a16:creationId xmlns:a16="http://schemas.microsoft.com/office/drawing/2014/main" id="{1EAB9D8A-02B9-46FE-82B1-555790419486}"/>
              </a:ext>
            </a:extLst>
          </p:cNvPr>
          <p:cNvCxnSpPr>
            <a:cxnSpLocks/>
          </p:cNvCxnSpPr>
          <p:nvPr/>
        </p:nvCxnSpPr>
        <p:spPr>
          <a:xfrm>
            <a:off x="5059680" y="4145280"/>
            <a:ext cx="4328160"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08E1C9-78CC-42D5-8FF9-FD57B51218C8}"/>
              </a:ext>
            </a:extLst>
          </p:cNvPr>
          <p:cNvCxnSpPr/>
          <p:nvPr/>
        </p:nvCxnSpPr>
        <p:spPr>
          <a:xfrm>
            <a:off x="4297680" y="2926080"/>
            <a:ext cx="5760720"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Placeholder 4">
            <a:extLst>
              <a:ext uri="{FF2B5EF4-FFF2-40B4-BE49-F238E27FC236}">
                <a16:creationId xmlns:a16="http://schemas.microsoft.com/office/drawing/2014/main" id="{A3137502-D1D8-4DDF-822F-488027A705DF}"/>
              </a:ext>
            </a:extLst>
          </p:cNvPr>
          <p:cNvSpPr>
            <a:spLocks noGrp="1"/>
          </p:cNvSpPr>
          <p:nvPr>
            <p:ph type="body" sz="quarter" idx="11"/>
          </p:nvPr>
        </p:nvSpPr>
        <p:spPr>
          <a:xfrm>
            <a:off x="818707" y="652347"/>
            <a:ext cx="12992987" cy="738664"/>
          </a:xfrm>
        </p:spPr>
        <p:txBody>
          <a:bodyPr/>
          <a:lstStyle/>
          <a:p>
            <a:r>
              <a:rPr lang="en-US" sz="4800" b="1" dirty="0">
                <a:solidFill>
                  <a:srgbClr val="002060"/>
                </a:solidFill>
                <a:latin typeface="+mj-lt"/>
              </a:rPr>
              <a:t>Inverted Pyramid</a:t>
            </a:r>
          </a:p>
        </p:txBody>
      </p:sp>
    </p:spTree>
    <p:extLst>
      <p:ext uri="{BB962C8B-B14F-4D97-AF65-F5344CB8AC3E}">
        <p14:creationId xmlns:p14="http://schemas.microsoft.com/office/powerpoint/2010/main" val="3254771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4A0FA96-D579-45E6-8002-DA996B1BBF4F}"/>
              </a:ext>
            </a:extLst>
          </p:cNvPr>
          <p:cNvSpPr txBox="1">
            <a:spLocks/>
          </p:cNvSpPr>
          <p:nvPr/>
        </p:nvSpPr>
        <p:spPr>
          <a:xfrm>
            <a:off x="271703" y="578601"/>
            <a:ext cx="13244512" cy="964696"/>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US" b="1" dirty="0">
                <a:solidFill>
                  <a:srgbClr val="002060"/>
                </a:solidFill>
                <a:latin typeface="+mj-lt"/>
              </a:rPr>
              <a:t>Does your dashboard pass the 5 second test?</a:t>
            </a:r>
          </a:p>
        </p:txBody>
      </p:sp>
      <p:sp>
        <p:nvSpPr>
          <p:cNvPr id="3" name="Content Placeholder 2">
            <a:extLst>
              <a:ext uri="{FF2B5EF4-FFF2-40B4-BE49-F238E27FC236}">
                <a16:creationId xmlns:a16="http://schemas.microsoft.com/office/drawing/2014/main" id="{DC2EB5D2-6D8C-4FA0-9AAA-9B1EED8DD9EF}"/>
              </a:ext>
            </a:extLst>
          </p:cNvPr>
          <p:cNvSpPr txBox="1">
            <a:spLocks/>
          </p:cNvSpPr>
          <p:nvPr/>
        </p:nvSpPr>
        <p:spPr>
          <a:xfrm>
            <a:off x="1900039" y="2473282"/>
            <a:ext cx="9987839" cy="3283035"/>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buBlip>
                <a:blip r:embed="rId3"/>
              </a:buBlip>
            </a:pPr>
            <a:r>
              <a:rPr lang="en-US" sz="4000" dirty="0">
                <a:solidFill>
                  <a:srgbClr val="002060"/>
                </a:solidFill>
                <a:latin typeface="+mj-lt"/>
              </a:rPr>
              <a:t>Most important view is on top or top left</a:t>
            </a:r>
          </a:p>
          <a:p>
            <a:pPr>
              <a:buBlip>
                <a:blip r:embed="rId3"/>
              </a:buBlip>
            </a:pPr>
            <a:r>
              <a:rPr lang="en-US" sz="4000" dirty="0">
                <a:solidFill>
                  <a:srgbClr val="002060"/>
                </a:solidFill>
                <a:latin typeface="+mj-lt"/>
              </a:rPr>
              <a:t>Legends are near their views</a:t>
            </a:r>
          </a:p>
          <a:p>
            <a:pPr>
              <a:buBlip>
                <a:blip r:embed="rId3"/>
              </a:buBlip>
            </a:pPr>
            <a:r>
              <a:rPr lang="en-US" sz="4000" dirty="0">
                <a:solidFill>
                  <a:srgbClr val="002060"/>
                </a:solidFill>
                <a:latin typeface="+mj-lt"/>
              </a:rPr>
              <a:t>Avoid multiple color schemes</a:t>
            </a:r>
          </a:p>
          <a:p>
            <a:pPr>
              <a:buBlip>
                <a:blip r:embed="rId3"/>
              </a:buBlip>
            </a:pPr>
            <a:r>
              <a:rPr lang="en-US" sz="4000" dirty="0">
                <a:solidFill>
                  <a:srgbClr val="002060"/>
                </a:solidFill>
                <a:latin typeface="+mj-lt"/>
              </a:rPr>
              <a:t>Uses 5 or fewer views (charts)</a:t>
            </a:r>
          </a:p>
        </p:txBody>
      </p:sp>
    </p:spTree>
    <p:extLst>
      <p:ext uri="{BB962C8B-B14F-4D97-AF65-F5344CB8AC3E}">
        <p14:creationId xmlns:p14="http://schemas.microsoft.com/office/powerpoint/2010/main" val="836671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2225979" y="1958398"/>
            <a:ext cx="10218129" cy="4355680"/>
          </a:xfrm>
        </p:spPr>
        <p:txBody>
          <a:bodyPr anchor="t"/>
          <a:lstStyle/>
          <a:p>
            <a:pPr marL="514350" indent="-514350" defTabSz="1306221" fontAlgn="auto">
              <a:spcAft>
                <a:spcPts val="0"/>
              </a:spcAft>
              <a:buBlip>
                <a:blip r:embed="rId3"/>
              </a:buBlip>
              <a:defRPr/>
            </a:pPr>
            <a:r>
              <a:rPr lang="en-US" sz="3200" dirty="0">
                <a:solidFill>
                  <a:srgbClr val="002060"/>
                </a:solidFill>
              </a:rPr>
              <a:t>Introduction	</a:t>
            </a:r>
          </a:p>
          <a:p>
            <a:pPr marL="514350" indent="-514350" defTabSz="1306221" fontAlgn="auto">
              <a:spcAft>
                <a:spcPts val="0"/>
              </a:spcAft>
              <a:buBlip>
                <a:blip r:embed="rId3"/>
              </a:buBlip>
              <a:defRPr/>
            </a:pPr>
            <a:r>
              <a:rPr lang="en-US" sz="3200" dirty="0">
                <a:solidFill>
                  <a:srgbClr val="002060"/>
                </a:solidFill>
              </a:rPr>
              <a:t>Data Science</a:t>
            </a:r>
          </a:p>
          <a:p>
            <a:pPr marL="514350" indent="-514350" defTabSz="1306221" fontAlgn="auto">
              <a:spcAft>
                <a:spcPts val="0"/>
              </a:spcAft>
              <a:buBlip>
                <a:blip r:embed="rId3"/>
              </a:buBlip>
              <a:defRPr/>
            </a:pPr>
            <a:r>
              <a:rPr lang="en-US" sz="3200" dirty="0">
                <a:solidFill>
                  <a:srgbClr val="002060"/>
                </a:solidFill>
              </a:rPr>
              <a:t>What is Tableau?</a:t>
            </a:r>
          </a:p>
          <a:p>
            <a:pPr marL="514350" indent="-514350" defTabSz="1306221" fontAlgn="auto">
              <a:spcAft>
                <a:spcPts val="0"/>
              </a:spcAft>
              <a:buBlip>
                <a:blip r:embed="rId3"/>
              </a:buBlip>
              <a:defRPr/>
            </a:pPr>
            <a:r>
              <a:rPr lang="en-US" sz="3200" dirty="0">
                <a:solidFill>
                  <a:srgbClr val="002060"/>
                </a:solidFill>
              </a:rPr>
              <a:t>Chart Type </a:t>
            </a:r>
          </a:p>
          <a:p>
            <a:pPr marL="514350" indent="-514350" defTabSz="1306221" fontAlgn="auto">
              <a:spcAft>
                <a:spcPts val="0"/>
              </a:spcAft>
              <a:buBlip>
                <a:blip r:embed="rId3"/>
              </a:buBlip>
              <a:defRPr/>
            </a:pPr>
            <a:r>
              <a:rPr lang="en-US" sz="3200" dirty="0">
                <a:solidFill>
                  <a:srgbClr val="002060"/>
                </a:solidFill>
              </a:rPr>
              <a:t>Dashboard Flow</a:t>
            </a:r>
          </a:p>
          <a:p>
            <a:pPr marL="514350" indent="-514350" defTabSz="1306221" fontAlgn="auto">
              <a:spcAft>
                <a:spcPts val="0"/>
              </a:spcAft>
              <a:buBlip>
                <a:blip r:embed="rId3"/>
              </a:buBlip>
              <a:defRPr/>
            </a:pPr>
            <a:r>
              <a:rPr lang="en-US" sz="3200" dirty="0">
                <a:solidFill>
                  <a:srgbClr val="002060"/>
                </a:solidFill>
              </a:rPr>
              <a:t>Hands on!  Build 4 sheets and a Dashboard</a:t>
            </a:r>
          </a:p>
        </p:txBody>
      </p:sp>
      <p:sp>
        <p:nvSpPr>
          <p:cNvPr id="2" name="Text Placeholder 1"/>
          <p:cNvSpPr>
            <a:spLocks noGrp="1"/>
          </p:cNvSpPr>
          <p:nvPr>
            <p:ph type="body" sz="quarter" idx="13"/>
          </p:nvPr>
        </p:nvSpPr>
        <p:spPr>
          <a:xfrm>
            <a:off x="712787" y="610465"/>
            <a:ext cx="13244512" cy="675826"/>
          </a:xfrm>
        </p:spPr>
        <p:txBody>
          <a:bodyPr/>
          <a:lstStyle/>
          <a:p>
            <a:pPr defTabSz="1306221" fontAlgn="auto">
              <a:spcAft>
                <a:spcPts val="0"/>
              </a:spcAft>
              <a:defRPr/>
            </a:pPr>
            <a:r>
              <a:rPr lang="en-US" sz="5400" dirty="0">
                <a:solidFill>
                  <a:srgbClr val="002060"/>
                </a:solidFill>
                <a:ea typeface="+mn-ea"/>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418F45-5A09-4424-AFD9-26FEC99CE4EB}"/>
              </a:ext>
            </a:extLst>
          </p:cNvPr>
          <p:cNvPicPr>
            <a:picLocks noChangeAspect="1"/>
          </p:cNvPicPr>
          <p:nvPr/>
        </p:nvPicPr>
        <p:blipFill>
          <a:blip r:embed="rId3"/>
          <a:stretch>
            <a:fillRect/>
          </a:stretch>
        </p:blipFill>
        <p:spPr>
          <a:xfrm>
            <a:off x="1870636" y="2708455"/>
            <a:ext cx="10889128" cy="14063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C267-57E6-4CE4-AFE0-04605C933879}"/>
              </a:ext>
            </a:extLst>
          </p:cNvPr>
          <p:cNvPicPr>
            <a:picLocks noChangeAspect="1"/>
          </p:cNvPicPr>
          <p:nvPr/>
        </p:nvPicPr>
        <p:blipFill rotWithShape="1">
          <a:blip r:embed="rId3"/>
          <a:srcRect l="-3836" r="-3836"/>
          <a:stretch/>
        </p:blipFill>
        <p:spPr>
          <a:xfrm>
            <a:off x="0" y="1741103"/>
            <a:ext cx="14630400" cy="4747393"/>
          </a:xfrm>
          <a:prstGeom prst="rect">
            <a:avLst/>
          </a:prstGeom>
        </p:spPr>
      </p:pic>
    </p:spTree>
    <p:extLst>
      <p:ext uri="{BB962C8B-B14F-4D97-AF65-F5344CB8AC3E}">
        <p14:creationId xmlns:p14="http://schemas.microsoft.com/office/powerpoint/2010/main" val="379895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C2F0A-A955-4959-87FD-6B483767F209}"/>
              </a:ext>
            </a:extLst>
          </p:cNvPr>
          <p:cNvPicPr>
            <a:picLocks noChangeAspect="1"/>
          </p:cNvPicPr>
          <p:nvPr/>
        </p:nvPicPr>
        <p:blipFill>
          <a:blip r:embed="rId3"/>
          <a:stretch>
            <a:fillRect/>
          </a:stretch>
        </p:blipFill>
        <p:spPr>
          <a:xfrm>
            <a:off x="3444945" y="535173"/>
            <a:ext cx="7740509" cy="5891562"/>
          </a:xfrm>
          <a:prstGeom prst="rect">
            <a:avLst/>
          </a:prstGeom>
        </p:spPr>
      </p:pic>
    </p:spTree>
    <p:extLst>
      <p:ext uri="{BB962C8B-B14F-4D97-AF65-F5344CB8AC3E}">
        <p14:creationId xmlns:p14="http://schemas.microsoft.com/office/powerpoint/2010/main" val="402906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A7377-E198-4564-88EA-4793E7F5D558}"/>
              </a:ext>
            </a:extLst>
          </p:cNvPr>
          <p:cNvPicPr>
            <a:picLocks noChangeAspect="1"/>
          </p:cNvPicPr>
          <p:nvPr/>
        </p:nvPicPr>
        <p:blipFill>
          <a:blip r:embed="rId3"/>
          <a:stretch>
            <a:fillRect/>
          </a:stretch>
        </p:blipFill>
        <p:spPr>
          <a:xfrm>
            <a:off x="496939" y="2789027"/>
            <a:ext cx="13636522" cy="1325773"/>
          </a:xfrm>
          <a:prstGeom prst="rect">
            <a:avLst/>
          </a:prstGeom>
        </p:spPr>
      </p:pic>
    </p:spTree>
    <p:extLst>
      <p:ext uri="{BB962C8B-B14F-4D97-AF65-F5344CB8AC3E}">
        <p14:creationId xmlns:p14="http://schemas.microsoft.com/office/powerpoint/2010/main" val="349847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5EE83-B3CD-4845-BE72-93725C8F7331}"/>
              </a:ext>
            </a:extLst>
          </p:cNvPr>
          <p:cNvPicPr>
            <a:picLocks noChangeAspect="1"/>
          </p:cNvPicPr>
          <p:nvPr/>
        </p:nvPicPr>
        <p:blipFill>
          <a:blip r:embed="rId3"/>
          <a:stretch>
            <a:fillRect/>
          </a:stretch>
        </p:blipFill>
        <p:spPr>
          <a:xfrm>
            <a:off x="1334176" y="280555"/>
            <a:ext cx="10906315" cy="6733309"/>
          </a:xfrm>
          <a:prstGeom prst="rect">
            <a:avLst/>
          </a:prstGeom>
        </p:spPr>
      </p:pic>
    </p:spTree>
    <p:extLst>
      <p:ext uri="{BB962C8B-B14F-4D97-AF65-F5344CB8AC3E}">
        <p14:creationId xmlns:p14="http://schemas.microsoft.com/office/powerpoint/2010/main" val="119111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erson&#10;&#10;Description automatically generated">
            <a:extLst>
              <a:ext uri="{FF2B5EF4-FFF2-40B4-BE49-F238E27FC236}">
                <a16:creationId xmlns:a16="http://schemas.microsoft.com/office/drawing/2014/main" id="{7D67D547-EA68-4C16-A870-D6A32E069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041" y="1238518"/>
            <a:ext cx="7884318" cy="5437460"/>
          </a:xfrm>
          <a:prstGeom prst="rect">
            <a:avLst/>
          </a:prstGeom>
        </p:spPr>
      </p:pic>
    </p:spTree>
    <p:extLst>
      <p:ext uri="{BB962C8B-B14F-4D97-AF65-F5344CB8AC3E}">
        <p14:creationId xmlns:p14="http://schemas.microsoft.com/office/powerpoint/2010/main" val="385109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82F52-6CDD-4CF4-814E-E79E29A04615}"/>
              </a:ext>
            </a:extLst>
          </p:cNvPr>
          <p:cNvPicPr>
            <a:picLocks noChangeAspect="1"/>
          </p:cNvPicPr>
          <p:nvPr/>
        </p:nvPicPr>
        <p:blipFill>
          <a:blip r:embed="rId3"/>
          <a:stretch>
            <a:fillRect/>
          </a:stretch>
        </p:blipFill>
        <p:spPr>
          <a:xfrm>
            <a:off x="1711803" y="230685"/>
            <a:ext cx="11206793" cy="6685051"/>
          </a:xfrm>
          <a:prstGeom prst="rect">
            <a:avLst/>
          </a:prstGeom>
        </p:spPr>
      </p:pic>
    </p:spTree>
    <p:extLst>
      <p:ext uri="{BB962C8B-B14F-4D97-AF65-F5344CB8AC3E}">
        <p14:creationId xmlns:p14="http://schemas.microsoft.com/office/powerpoint/2010/main" val="351494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F18CD-7E5B-4BF8-8A9C-BB4B27C23AEF}"/>
              </a:ext>
            </a:extLst>
          </p:cNvPr>
          <p:cNvPicPr>
            <a:picLocks noChangeAspect="1"/>
          </p:cNvPicPr>
          <p:nvPr/>
        </p:nvPicPr>
        <p:blipFill rotWithShape="1">
          <a:blip r:embed="rId3"/>
          <a:srcRect l="21565" t="4679" r="310" b="620"/>
          <a:stretch/>
        </p:blipFill>
        <p:spPr>
          <a:xfrm>
            <a:off x="2329463" y="1322787"/>
            <a:ext cx="9971473" cy="5584025"/>
          </a:xfrm>
          <a:prstGeom prst="rect">
            <a:avLst/>
          </a:prstGeom>
        </p:spPr>
      </p:pic>
      <p:sp>
        <p:nvSpPr>
          <p:cNvPr id="5" name="Text Placeholder 7">
            <a:extLst>
              <a:ext uri="{FF2B5EF4-FFF2-40B4-BE49-F238E27FC236}">
                <a16:creationId xmlns:a16="http://schemas.microsoft.com/office/drawing/2014/main" id="{35F4BAE7-0123-4809-AC56-AACECA69104A}"/>
              </a:ext>
            </a:extLst>
          </p:cNvPr>
          <p:cNvSpPr txBox="1">
            <a:spLocks/>
          </p:cNvSpPr>
          <p:nvPr/>
        </p:nvSpPr>
        <p:spPr>
          <a:xfrm>
            <a:off x="691381" y="381001"/>
            <a:ext cx="13269093" cy="66479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b="1" dirty="0">
                <a:solidFill>
                  <a:srgbClr val="002060"/>
                </a:solidFill>
              </a:rPr>
              <a:t>COLOR</a:t>
            </a:r>
          </a:p>
        </p:txBody>
      </p:sp>
    </p:spTree>
    <p:extLst>
      <p:ext uri="{BB962C8B-B14F-4D97-AF65-F5344CB8AC3E}">
        <p14:creationId xmlns:p14="http://schemas.microsoft.com/office/powerpoint/2010/main" val="1181989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E8060E-CD1A-4BD8-B4C0-B6FD478F1F43}"/>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Using Saturation</a:t>
            </a:r>
          </a:p>
        </p:txBody>
      </p:sp>
      <p:grpSp>
        <p:nvGrpSpPr>
          <p:cNvPr id="3" name="Group 2">
            <a:extLst>
              <a:ext uri="{FF2B5EF4-FFF2-40B4-BE49-F238E27FC236}">
                <a16:creationId xmlns:a16="http://schemas.microsoft.com/office/drawing/2014/main" id="{C9F16817-10A8-41A2-9D8F-7FF3ECC619B0}"/>
              </a:ext>
            </a:extLst>
          </p:cNvPr>
          <p:cNvGrpSpPr/>
          <p:nvPr/>
        </p:nvGrpSpPr>
        <p:grpSpPr>
          <a:xfrm>
            <a:off x="339109" y="1593435"/>
            <a:ext cx="6593172" cy="5665117"/>
            <a:chOff x="722028" y="2025874"/>
            <a:chExt cx="6593172" cy="5665117"/>
          </a:xfrm>
        </p:grpSpPr>
        <p:sp>
          <p:nvSpPr>
            <p:cNvPr id="4" name="TextBox 3">
              <a:extLst>
                <a:ext uri="{FF2B5EF4-FFF2-40B4-BE49-F238E27FC236}">
                  <a16:creationId xmlns:a16="http://schemas.microsoft.com/office/drawing/2014/main" id="{DF3099DC-8CE1-4D5E-8826-3A55611DDF77}"/>
                </a:ext>
              </a:extLst>
            </p:cNvPr>
            <p:cNvSpPr txBox="1"/>
            <p:nvPr/>
          </p:nvSpPr>
          <p:spPr>
            <a:xfrm>
              <a:off x="722028" y="2025874"/>
              <a:ext cx="6593172" cy="769441"/>
            </a:xfrm>
            <a:prstGeom prst="rect">
              <a:avLst/>
            </a:prstGeom>
            <a:noFill/>
          </p:spPr>
          <p:txBody>
            <a:bodyPr wrap="square" rtlCol="0">
              <a:spAutoFit/>
            </a:bodyPr>
            <a:lstStyle/>
            <a:p>
              <a:r>
                <a:rPr lang="en-US" sz="4400" b="1" dirty="0">
                  <a:solidFill>
                    <a:srgbClr val="002060"/>
                  </a:solidFill>
                  <a:latin typeface="+mj-lt"/>
                </a:rPr>
                <a:t>Relationship /Sequence</a:t>
              </a:r>
              <a:endParaRPr lang="en-US" sz="4400" dirty="0">
                <a:solidFill>
                  <a:srgbClr val="002060"/>
                </a:solidFill>
                <a:latin typeface="+mj-lt"/>
              </a:endParaRPr>
            </a:p>
          </p:txBody>
        </p:sp>
        <p:pic>
          <p:nvPicPr>
            <p:cNvPr id="5" name="Picture 4">
              <a:extLst>
                <a:ext uri="{FF2B5EF4-FFF2-40B4-BE49-F238E27FC236}">
                  <a16:creationId xmlns:a16="http://schemas.microsoft.com/office/drawing/2014/main" id="{025A1011-B943-475D-B3E5-38843D52971F}"/>
                </a:ext>
              </a:extLst>
            </p:cNvPr>
            <p:cNvPicPr>
              <a:picLocks noChangeAspect="1"/>
            </p:cNvPicPr>
            <p:nvPr/>
          </p:nvPicPr>
          <p:blipFill>
            <a:blip r:embed="rId3"/>
            <a:stretch>
              <a:fillRect/>
            </a:stretch>
          </p:blipFill>
          <p:spPr>
            <a:xfrm>
              <a:off x="1373030" y="2930835"/>
              <a:ext cx="5291169" cy="4760156"/>
            </a:xfrm>
            <a:prstGeom prst="rect">
              <a:avLst/>
            </a:prstGeom>
          </p:spPr>
        </p:pic>
      </p:grpSp>
      <p:grpSp>
        <p:nvGrpSpPr>
          <p:cNvPr id="6" name="Group 5">
            <a:extLst>
              <a:ext uri="{FF2B5EF4-FFF2-40B4-BE49-F238E27FC236}">
                <a16:creationId xmlns:a16="http://schemas.microsoft.com/office/drawing/2014/main" id="{E42CCF07-11B4-48AE-906D-FDE108BDE92E}"/>
              </a:ext>
            </a:extLst>
          </p:cNvPr>
          <p:cNvGrpSpPr/>
          <p:nvPr/>
        </p:nvGrpSpPr>
        <p:grpSpPr>
          <a:xfrm>
            <a:off x="7151330" y="1593435"/>
            <a:ext cx="7139961" cy="5426536"/>
            <a:chOff x="7300669" y="2022336"/>
            <a:chExt cx="7139961" cy="5426536"/>
          </a:xfrm>
        </p:grpSpPr>
        <p:grpSp>
          <p:nvGrpSpPr>
            <p:cNvPr id="7" name="Group 6">
              <a:extLst>
                <a:ext uri="{FF2B5EF4-FFF2-40B4-BE49-F238E27FC236}">
                  <a16:creationId xmlns:a16="http://schemas.microsoft.com/office/drawing/2014/main" id="{98F53152-3ECC-4784-992D-A36CBFA718C6}"/>
                </a:ext>
              </a:extLst>
            </p:cNvPr>
            <p:cNvGrpSpPr/>
            <p:nvPr/>
          </p:nvGrpSpPr>
          <p:grpSpPr>
            <a:xfrm>
              <a:off x="7300669" y="3542810"/>
              <a:ext cx="7139961" cy="3906062"/>
              <a:chOff x="7488982" y="3239695"/>
              <a:chExt cx="6322712" cy="3158772"/>
            </a:xfrm>
          </p:grpSpPr>
          <p:pic>
            <p:nvPicPr>
              <p:cNvPr id="9" name="Picture 8">
                <a:extLst>
                  <a:ext uri="{FF2B5EF4-FFF2-40B4-BE49-F238E27FC236}">
                    <a16:creationId xmlns:a16="http://schemas.microsoft.com/office/drawing/2014/main" id="{581EC7C2-037E-4A4E-B3E9-C44229E18E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74595" y="3239695"/>
                <a:ext cx="2968213" cy="2738518"/>
              </a:xfrm>
              <a:prstGeom prst="rect">
                <a:avLst/>
              </a:prstGeom>
            </p:spPr>
          </p:pic>
          <p:pic>
            <p:nvPicPr>
              <p:cNvPr id="10" name="Picture 9">
                <a:extLst>
                  <a:ext uri="{FF2B5EF4-FFF2-40B4-BE49-F238E27FC236}">
                    <a16:creationId xmlns:a16="http://schemas.microsoft.com/office/drawing/2014/main" id="{3A8CCE27-3567-47A1-A487-236362FF8D78}"/>
                  </a:ext>
                </a:extLst>
              </p:cNvPr>
              <p:cNvPicPr>
                <a:picLocks noChangeAspect="1"/>
              </p:cNvPicPr>
              <p:nvPr/>
            </p:nvPicPr>
            <p:blipFill>
              <a:blip r:embed="rId5"/>
              <a:stretch>
                <a:fillRect/>
              </a:stretch>
            </p:blipFill>
            <p:spPr>
              <a:xfrm>
                <a:off x="7488982" y="6090654"/>
                <a:ext cx="3148489" cy="307813"/>
              </a:xfrm>
              <a:prstGeom prst="rect">
                <a:avLst/>
              </a:prstGeom>
            </p:spPr>
          </p:pic>
          <p:pic>
            <p:nvPicPr>
              <p:cNvPr id="11" name="Picture 10">
                <a:extLst>
                  <a:ext uri="{FF2B5EF4-FFF2-40B4-BE49-F238E27FC236}">
                    <a16:creationId xmlns:a16="http://schemas.microsoft.com/office/drawing/2014/main" id="{D1805FD4-4818-41DF-9B18-8C737C5329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42452" y="3245419"/>
                <a:ext cx="3008626" cy="2516532"/>
              </a:xfrm>
              <a:prstGeom prst="rect">
                <a:avLst/>
              </a:prstGeom>
            </p:spPr>
          </p:pic>
          <p:pic>
            <p:nvPicPr>
              <p:cNvPr id="12" name="Picture 11">
                <a:extLst>
                  <a:ext uri="{FF2B5EF4-FFF2-40B4-BE49-F238E27FC236}">
                    <a16:creationId xmlns:a16="http://schemas.microsoft.com/office/drawing/2014/main" id="{645931B5-0F41-422C-A2F0-E283BC0644D7}"/>
                  </a:ext>
                </a:extLst>
              </p:cNvPr>
              <p:cNvPicPr>
                <a:picLocks noChangeAspect="1"/>
              </p:cNvPicPr>
              <p:nvPr/>
            </p:nvPicPr>
            <p:blipFill>
              <a:blip r:embed="rId7"/>
              <a:stretch>
                <a:fillRect/>
              </a:stretch>
            </p:blipFill>
            <p:spPr>
              <a:xfrm>
                <a:off x="10803068" y="6090652"/>
                <a:ext cx="3008626" cy="307813"/>
              </a:xfrm>
              <a:prstGeom prst="rect">
                <a:avLst/>
              </a:prstGeom>
            </p:spPr>
          </p:pic>
        </p:grpSp>
        <p:sp>
          <p:nvSpPr>
            <p:cNvPr id="8" name="TextBox 7">
              <a:extLst>
                <a:ext uri="{FF2B5EF4-FFF2-40B4-BE49-F238E27FC236}">
                  <a16:creationId xmlns:a16="http://schemas.microsoft.com/office/drawing/2014/main" id="{7A45021D-F85E-4151-9718-0CA6C3E5AB02}"/>
                </a:ext>
              </a:extLst>
            </p:cNvPr>
            <p:cNvSpPr txBox="1"/>
            <p:nvPr/>
          </p:nvSpPr>
          <p:spPr>
            <a:xfrm>
              <a:off x="7574063" y="2022336"/>
              <a:ext cx="6593172" cy="769441"/>
            </a:xfrm>
            <a:prstGeom prst="rect">
              <a:avLst/>
            </a:prstGeom>
            <a:noFill/>
          </p:spPr>
          <p:txBody>
            <a:bodyPr wrap="square" rtlCol="0">
              <a:spAutoFit/>
            </a:bodyPr>
            <a:lstStyle/>
            <a:p>
              <a:r>
                <a:rPr lang="en-US" sz="4400" b="1" dirty="0">
                  <a:solidFill>
                    <a:srgbClr val="002060"/>
                  </a:solidFill>
                  <a:latin typeface="+mj-lt"/>
                </a:rPr>
                <a:t>Quantitative / Numerical</a:t>
              </a:r>
              <a:endParaRPr lang="en-US" sz="4400" dirty="0">
                <a:solidFill>
                  <a:srgbClr val="002060"/>
                </a:solidFill>
                <a:latin typeface="+mj-lt"/>
              </a:endParaRPr>
            </a:p>
          </p:txBody>
        </p:sp>
      </p:grpSp>
    </p:spTree>
    <p:extLst>
      <p:ext uri="{BB962C8B-B14F-4D97-AF65-F5344CB8AC3E}">
        <p14:creationId xmlns:p14="http://schemas.microsoft.com/office/powerpoint/2010/main" val="500335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3A1911B9-EB83-4A9C-8D68-B45322C6E635}"/>
              </a:ext>
            </a:extLst>
          </p:cNvPr>
          <p:cNvSpPr txBox="1">
            <a:spLocks/>
          </p:cNvSpPr>
          <p:nvPr/>
        </p:nvSpPr>
        <p:spPr>
          <a:xfrm>
            <a:off x="426027" y="652347"/>
            <a:ext cx="13642305" cy="16250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A word about color:     </a:t>
            </a:r>
          </a:p>
          <a:p>
            <a:pPr marL="0" indent="0">
              <a:buNone/>
            </a:pPr>
            <a:r>
              <a:rPr lang="en-US" sz="4800" b="1" dirty="0">
                <a:solidFill>
                  <a:srgbClr val="002060"/>
                </a:solidFill>
                <a:latin typeface="+mj-lt"/>
              </a:rPr>
              <a:t>Be Careful Not To Become The Next </a:t>
            </a:r>
          </a:p>
          <a:p>
            <a:pPr marL="0" indent="0">
              <a:buNone/>
            </a:pPr>
            <a:r>
              <a:rPr lang="en-US" sz="4800" b="1" dirty="0">
                <a:solidFill>
                  <a:srgbClr val="002060"/>
                </a:solidFill>
                <a:latin typeface="+mj-lt"/>
              </a:rPr>
              <a:t>Vincent van Gogh</a:t>
            </a:r>
          </a:p>
        </p:txBody>
      </p:sp>
      <p:pic>
        <p:nvPicPr>
          <p:cNvPr id="4" name="Picture 3">
            <a:extLst>
              <a:ext uri="{FF2B5EF4-FFF2-40B4-BE49-F238E27FC236}">
                <a16:creationId xmlns:a16="http://schemas.microsoft.com/office/drawing/2014/main" id="{02D3EB00-7277-48F3-BDB3-F1A6874D84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 t="2981" r="2451" b="2981"/>
          <a:stretch/>
        </p:blipFill>
        <p:spPr>
          <a:xfrm>
            <a:off x="1157374" y="3194277"/>
            <a:ext cx="5869960" cy="4146162"/>
          </a:xfrm>
          <a:prstGeom prst="rect">
            <a:avLst/>
          </a:prstGeom>
        </p:spPr>
      </p:pic>
      <p:pic>
        <p:nvPicPr>
          <p:cNvPr id="6" name="Picture 5">
            <a:extLst>
              <a:ext uri="{FF2B5EF4-FFF2-40B4-BE49-F238E27FC236}">
                <a16:creationId xmlns:a16="http://schemas.microsoft.com/office/drawing/2014/main" id="{A81F8273-FE3E-4D7D-AD8D-5776C9EB1C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47" t="-483" r="-1047" b="-483"/>
          <a:stretch/>
        </p:blipFill>
        <p:spPr>
          <a:xfrm>
            <a:off x="8198826" y="3194277"/>
            <a:ext cx="5869506" cy="4146162"/>
          </a:xfrm>
          <a:prstGeom prst="rect">
            <a:avLst/>
          </a:prstGeom>
        </p:spPr>
      </p:pic>
    </p:spTree>
    <p:extLst>
      <p:ext uri="{BB962C8B-B14F-4D97-AF65-F5344CB8AC3E}">
        <p14:creationId xmlns:p14="http://schemas.microsoft.com/office/powerpoint/2010/main" val="349878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622" y="1008528"/>
            <a:ext cx="13245156" cy="923330"/>
          </a:xfrm>
        </p:spPr>
        <p:txBody>
          <a:bodyPr/>
          <a:lstStyle/>
          <a:p>
            <a:pPr lvl="0" defTabSz="1306221" fontAlgn="auto">
              <a:lnSpc>
                <a:spcPct val="100000"/>
              </a:lnSpc>
              <a:spcAft>
                <a:spcPts val="0"/>
              </a:spcAft>
            </a:pPr>
            <a:r>
              <a:rPr lang="en-US" sz="6000" dirty="0">
                <a:solidFill>
                  <a:srgbClr val="002060"/>
                </a:solidFill>
                <a:latin typeface="BentonSans"/>
                <a:ea typeface="+mn-ea"/>
                <a:cs typeface="+mn-cs"/>
              </a:rPr>
              <a:t>What is Data Science?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F7BA986C-4FEA-406F-B6AA-237022A608D6}"/>
              </a:ext>
            </a:extLst>
          </p:cNvPr>
          <p:cNvSpPr txBox="1">
            <a:spLocks/>
          </p:cNvSpPr>
          <p:nvPr/>
        </p:nvSpPr>
        <p:spPr>
          <a:xfrm>
            <a:off x="680653" y="342143"/>
            <a:ext cx="13269093" cy="57708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Do your titles capture attention?</a:t>
            </a:r>
          </a:p>
        </p:txBody>
      </p:sp>
      <p:pic>
        <p:nvPicPr>
          <p:cNvPr id="4" name="Picture 2">
            <a:extLst>
              <a:ext uri="{FF2B5EF4-FFF2-40B4-BE49-F238E27FC236}">
                <a16:creationId xmlns:a16="http://schemas.microsoft.com/office/drawing/2014/main" id="{619A07B1-8293-49E3-8364-8BB1EDE76C2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1095532" y="1351443"/>
            <a:ext cx="6349366" cy="5616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C105AB54-79EE-44F7-BA5D-CED3A2E1511A}"/>
              </a:ext>
            </a:extLst>
          </p:cNvPr>
          <p:cNvGrpSpPr/>
          <p:nvPr/>
        </p:nvGrpSpPr>
        <p:grpSpPr>
          <a:xfrm>
            <a:off x="5912969" y="1869957"/>
            <a:ext cx="8388819" cy="5728959"/>
            <a:chOff x="2156743" y="1989488"/>
            <a:chExt cx="7144025" cy="4774132"/>
          </a:xfrm>
        </p:grpSpPr>
        <p:pic>
          <p:nvPicPr>
            <p:cNvPr id="7" name="Picture 6">
              <a:extLst>
                <a:ext uri="{FF2B5EF4-FFF2-40B4-BE49-F238E27FC236}">
                  <a16:creationId xmlns:a16="http://schemas.microsoft.com/office/drawing/2014/main" id="{B845C854-162E-45EC-BEDE-6C9A1D2E8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743" y="1989488"/>
              <a:ext cx="7144025" cy="4774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8410D54B-912A-40DC-83AB-D0141B0615E9}"/>
                </a:ext>
              </a:extLst>
            </p:cNvPr>
            <p:cNvSpPr/>
            <p:nvPr/>
          </p:nvSpPr>
          <p:spPr>
            <a:xfrm>
              <a:off x="2156743" y="2042964"/>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dirty="0">
                <a:solidFill>
                  <a:srgbClr val="002060"/>
                </a:solidFill>
                <a:latin typeface="+mj-lt"/>
              </a:endParaRPr>
            </a:p>
          </p:txBody>
        </p:sp>
      </p:grpSp>
      <p:grpSp>
        <p:nvGrpSpPr>
          <p:cNvPr id="9" name="Group 8">
            <a:extLst>
              <a:ext uri="{FF2B5EF4-FFF2-40B4-BE49-F238E27FC236}">
                <a16:creationId xmlns:a16="http://schemas.microsoft.com/office/drawing/2014/main" id="{E49A2985-F8D0-4D35-B848-B25B75898491}"/>
              </a:ext>
            </a:extLst>
          </p:cNvPr>
          <p:cNvGrpSpPr/>
          <p:nvPr/>
        </p:nvGrpSpPr>
        <p:grpSpPr>
          <a:xfrm>
            <a:off x="4270215" y="3043238"/>
            <a:ext cx="3773648" cy="4929187"/>
            <a:chOff x="1973112" y="4384092"/>
            <a:chExt cx="3003699" cy="4399252"/>
          </a:xfrm>
        </p:grpSpPr>
        <p:pic>
          <p:nvPicPr>
            <p:cNvPr id="10" name="Picture 9">
              <a:extLst>
                <a:ext uri="{FF2B5EF4-FFF2-40B4-BE49-F238E27FC236}">
                  <a16:creationId xmlns:a16="http://schemas.microsoft.com/office/drawing/2014/main" id="{FE92DF4F-EA43-477C-B7DE-88905FE5D7A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73112" y="4384092"/>
              <a:ext cx="3003699" cy="4399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3323D9C6-061C-4F54-8598-833D737BD48D}"/>
                </a:ext>
              </a:extLst>
            </p:cNvPr>
            <p:cNvSpPr/>
            <p:nvPr/>
          </p:nvSpPr>
          <p:spPr>
            <a:xfrm>
              <a:off x="2380837" y="4551796"/>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a:solidFill>
                  <a:srgbClr val="002060"/>
                </a:solidFill>
                <a:latin typeface="+mj-lt"/>
              </a:endParaRPr>
            </a:p>
          </p:txBody>
        </p:sp>
      </p:grpSp>
      <p:sp>
        <p:nvSpPr>
          <p:cNvPr id="12" name="Rectangle 11">
            <a:extLst>
              <a:ext uri="{FF2B5EF4-FFF2-40B4-BE49-F238E27FC236}">
                <a16:creationId xmlns:a16="http://schemas.microsoft.com/office/drawing/2014/main" id="{09207B22-E8C8-43AA-BB1C-AF5D79AABC93}"/>
              </a:ext>
            </a:extLst>
          </p:cNvPr>
          <p:cNvSpPr/>
          <p:nvPr/>
        </p:nvSpPr>
        <p:spPr>
          <a:xfrm>
            <a:off x="2343150" y="1351443"/>
            <a:ext cx="3857625" cy="391632"/>
          </a:xfrm>
          <a:prstGeom prst="rect">
            <a:avLst/>
          </a:prstGeom>
          <a:noFill/>
          <a:ln w="571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002060"/>
              </a:solidFill>
              <a:latin typeface="+mj-lt"/>
            </a:endParaRPr>
          </a:p>
        </p:txBody>
      </p:sp>
    </p:spTree>
    <p:extLst>
      <p:ext uri="{BB962C8B-B14F-4D97-AF65-F5344CB8AC3E}">
        <p14:creationId xmlns:p14="http://schemas.microsoft.com/office/powerpoint/2010/main" val="8832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A close up of a map&#10;&#10;Description automatically generated">
            <a:extLst>
              <a:ext uri="{FF2B5EF4-FFF2-40B4-BE49-F238E27FC236}">
                <a16:creationId xmlns:a16="http://schemas.microsoft.com/office/drawing/2014/main" id="{EA110778-54F6-463B-90D6-696C465BD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991340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FC2F8E-0353-49B0-8EB3-D2E7B0C4AE8D}"/>
              </a:ext>
            </a:extLst>
          </p:cNvPr>
          <p:cNvSpPr txBox="1">
            <a:spLocks/>
          </p:cNvSpPr>
          <p:nvPr/>
        </p:nvSpPr>
        <p:spPr>
          <a:xfrm>
            <a:off x="1231900" y="2612508"/>
            <a:ext cx="11912233" cy="221599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defTabSz="1306221" fontAlgn="auto">
              <a:spcAft>
                <a:spcPts val="0"/>
              </a:spcAft>
              <a:buFont typeface="Arial" panose="020B0604020202020204" pitchFamily="34" charset="0"/>
              <a:buNone/>
              <a:defRPr/>
            </a:pPr>
            <a:r>
              <a:rPr lang="en-US" sz="5400" dirty="0">
                <a:solidFill>
                  <a:schemeClr val="accent1">
                    <a:lumMod val="50000"/>
                  </a:schemeClr>
                </a:solidFill>
                <a:latin typeface="+mj-lt"/>
                <a:ea typeface="+mn-ea"/>
              </a:rPr>
              <a:t>One last thing that is guaranteed to make your dashboards amazing…</a:t>
            </a:r>
          </a:p>
          <a:p>
            <a:pPr>
              <a:defRPr/>
            </a:pPr>
            <a:endParaRPr lang="en-US" sz="2800" dirty="0">
              <a:solidFill>
                <a:schemeClr val="accent1">
                  <a:lumMod val="50000"/>
                </a:schemeClr>
              </a:solidFill>
              <a:latin typeface="+mj-lt"/>
              <a:cs typeface="Merriweather Light"/>
            </a:endParaRPr>
          </a:p>
          <a:p>
            <a:pPr defTabSz="1306221" fontAlgn="auto">
              <a:spcAft>
                <a:spcPts val="0"/>
              </a:spcAft>
              <a:buFont typeface="Arial" panose="020B0604020202020204" pitchFamily="34" charset="0"/>
              <a:buNone/>
              <a:defRPr/>
            </a:pPr>
            <a:endParaRPr lang="en-US" sz="2800" dirty="0">
              <a:solidFill>
                <a:schemeClr val="accent1">
                  <a:lumMod val="50000"/>
                </a:schemeClr>
              </a:solidFill>
              <a:latin typeface="+mj-lt"/>
              <a:cs typeface="Merriweather Light"/>
            </a:endParaRPr>
          </a:p>
        </p:txBody>
      </p:sp>
    </p:spTree>
    <p:extLst>
      <p:ext uri="{BB962C8B-B14F-4D97-AF65-F5344CB8AC3E}">
        <p14:creationId xmlns:p14="http://schemas.microsoft.com/office/powerpoint/2010/main" val="2301590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14E91-F868-4701-A9AF-E79B600A942B}"/>
              </a:ext>
            </a:extLst>
          </p:cNvPr>
          <p:cNvPicPr>
            <a:picLocks noChangeAspect="1"/>
          </p:cNvPicPr>
          <p:nvPr/>
        </p:nvPicPr>
        <p:blipFill>
          <a:blip r:embed="rId3"/>
          <a:stretch>
            <a:fillRect/>
          </a:stretch>
        </p:blipFill>
        <p:spPr>
          <a:xfrm>
            <a:off x="3545991" y="1134617"/>
            <a:ext cx="7538418" cy="4236037"/>
          </a:xfrm>
          <a:prstGeom prst="rect">
            <a:avLst/>
          </a:prstGeom>
        </p:spPr>
      </p:pic>
    </p:spTree>
    <p:extLst>
      <p:ext uri="{BB962C8B-B14F-4D97-AF65-F5344CB8AC3E}">
        <p14:creationId xmlns:p14="http://schemas.microsoft.com/office/powerpoint/2010/main" val="160346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Tree>
    <p:extLst>
      <p:ext uri="{BB962C8B-B14F-4D97-AF65-F5344CB8AC3E}">
        <p14:creationId xmlns:p14="http://schemas.microsoft.com/office/powerpoint/2010/main" val="55891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38613D9-8D12-4917-B478-438B18464EA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4088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710057" y="598698"/>
            <a:ext cx="13269093" cy="3609001"/>
          </a:xfrm>
          <a:prstGeom prst="rect">
            <a:avLst/>
          </a:prstGeom>
        </p:spPr>
        <p:txBody>
          <a:bodyPr/>
          <a:lstStyle/>
          <a:p>
            <a:pPr defTabSz="1306221" fontAlgn="auto">
              <a:spcAft>
                <a:spcPts val="0"/>
              </a:spcAft>
              <a:defRPr/>
            </a:pPr>
            <a:endParaRPr lang="en-US" sz="4400" dirty="0">
              <a:solidFill>
                <a:srgbClr val="002060"/>
              </a:solidFill>
              <a:latin typeface="BentonSans"/>
            </a:endParaRPr>
          </a:p>
          <a:p>
            <a:pPr algn="ctr" defTabSz="1306221" fontAlgn="auto">
              <a:spcAft>
                <a:spcPts val="0"/>
              </a:spcAft>
              <a:defRPr/>
            </a:pPr>
            <a:r>
              <a:rPr lang="en-US" sz="6600" dirty="0">
                <a:solidFill>
                  <a:srgbClr val="002060"/>
                </a:solidFill>
                <a:latin typeface="BentonSans"/>
                <a:hlinkClick r:id="rId3"/>
              </a:rPr>
              <a:t>What is Tableau?</a:t>
            </a:r>
            <a:endParaRPr lang="en-US" sz="6600" dirty="0">
              <a:solidFill>
                <a:srgbClr val="002060"/>
              </a:solidFill>
              <a:latin typeface="BentonSans"/>
            </a:endParaRPr>
          </a:p>
          <a:p>
            <a:pPr algn="ctr" defTabSz="1306221" fontAlgn="auto">
              <a:spcAft>
                <a:spcPts val="0"/>
              </a:spcAft>
              <a:defRPr/>
            </a:pPr>
            <a:endParaRPr lang="en-US" sz="6600" dirty="0">
              <a:solidFill>
                <a:srgbClr val="002060"/>
              </a:solidFill>
              <a:latin typeface="BentonSans"/>
            </a:endParaRPr>
          </a:p>
          <a:p>
            <a:pPr algn="ctr" defTabSz="1306221" fontAlgn="auto">
              <a:spcAft>
                <a:spcPts val="0"/>
              </a:spcAft>
              <a:defRPr/>
            </a:pPr>
            <a:endParaRPr lang="en-US" sz="6600" dirty="0">
              <a:solidFill>
                <a:srgbClr val="002060"/>
              </a:solidFill>
              <a:latin typeface="BentonSans"/>
            </a:endParaRPr>
          </a:p>
        </p:txBody>
      </p:sp>
      <p:pic>
        <p:nvPicPr>
          <p:cNvPr id="4" name="Picture 3">
            <a:extLst>
              <a:ext uri="{FF2B5EF4-FFF2-40B4-BE49-F238E27FC236}">
                <a16:creationId xmlns:a16="http://schemas.microsoft.com/office/drawing/2014/main" id="{05A7C92E-FE7B-4618-94CD-2213C323B77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5760" y="2688337"/>
            <a:ext cx="13554583" cy="3908700"/>
          </a:xfrm>
          <a:prstGeom prst="rect">
            <a:avLst/>
          </a:prstGeom>
        </p:spPr>
      </p:pic>
    </p:spTree>
    <p:extLst>
      <p:ext uri="{BB962C8B-B14F-4D97-AF65-F5344CB8AC3E}">
        <p14:creationId xmlns:p14="http://schemas.microsoft.com/office/powerpoint/2010/main" val="2130220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707886"/>
          </a:xfrm>
        </p:spPr>
        <p:txBody>
          <a:bodyPr/>
          <a:lstStyle/>
          <a:p>
            <a:pPr lvl="0" defTabSz="1306221" fontAlgn="auto">
              <a:lnSpc>
                <a:spcPct val="100000"/>
              </a:lnSpc>
              <a:spcAft>
                <a:spcPts val="0"/>
              </a:spcAft>
            </a:pPr>
            <a:r>
              <a:rPr lang="en-US" sz="4600" dirty="0">
                <a:solidFill>
                  <a:srgbClr val="002060"/>
                </a:solidFill>
                <a:latin typeface="BentonSans"/>
                <a:ea typeface="+mn-ea"/>
                <a:cs typeface="+mn-cs"/>
              </a:rPr>
              <a:t>Chart Type – What questions are you trying to answer?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680653" y="344699"/>
            <a:ext cx="13269093" cy="563167"/>
          </a:xfrm>
          <a:prstGeom prst="rect">
            <a:avLst/>
          </a:prstGeom>
        </p:spPr>
        <p:txBody>
          <a:bodyPr/>
          <a:lstStyle/>
          <a:p>
            <a:pPr defTabSz="1306221" fontAlgn="auto">
              <a:spcAft>
                <a:spcPts val="0"/>
              </a:spcAft>
              <a:defRPr/>
            </a:pPr>
            <a:r>
              <a:rPr lang="en-US" sz="4400" dirty="0">
                <a:solidFill>
                  <a:srgbClr val="002060"/>
                </a:solidFill>
              </a:rPr>
              <a:t>Do I have the right chart?</a:t>
            </a:r>
          </a:p>
        </p:txBody>
      </p:sp>
      <p:pic>
        <p:nvPicPr>
          <p:cNvPr id="4" name="Picture 3" descr="A close up of a map&#10;&#10;Description automatically generated">
            <a:extLst>
              <a:ext uri="{FF2B5EF4-FFF2-40B4-BE49-F238E27FC236}">
                <a16:creationId xmlns:a16="http://schemas.microsoft.com/office/drawing/2014/main" id="{2944F067-1E25-49D9-AFE4-DE7EC8F53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882" y="907866"/>
            <a:ext cx="9694718" cy="6197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63167"/>
          </a:xfrm>
          <a:prstGeom prst="rect">
            <a:avLst/>
          </a:prstGeom>
        </p:spPr>
        <p:txBody>
          <a:bodyPr/>
          <a:lstStyle/>
          <a:p>
            <a:pPr defTabSz="1306221" fontAlgn="auto">
              <a:spcAft>
                <a:spcPts val="0"/>
              </a:spcAft>
              <a:defRPr/>
            </a:pPr>
            <a:r>
              <a:rPr lang="en-US" dirty="0">
                <a:solidFill>
                  <a:srgbClr val="002060"/>
                </a:solidFill>
              </a:rPr>
              <a:t>Choosing a Chart Type</a:t>
            </a:r>
          </a:p>
        </p:txBody>
      </p:sp>
      <p:pic>
        <p:nvPicPr>
          <p:cNvPr id="4" name="Picture 3">
            <a:extLst>
              <a:ext uri="{FF2B5EF4-FFF2-40B4-BE49-F238E27FC236}">
                <a16:creationId xmlns:a16="http://schemas.microsoft.com/office/drawing/2014/main" id="{37A88499-0BE3-487B-9EC6-756B9084F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62" y="1481306"/>
            <a:ext cx="9977437" cy="56950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r>
              <a:rPr lang="en-US" dirty="0">
                <a:solidFill>
                  <a:srgbClr val="002060"/>
                </a:solidFill>
              </a:rPr>
              <a:t>Comparison</a:t>
            </a:r>
          </a:p>
        </p:txBody>
      </p:sp>
      <p:pic>
        <p:nvPicPr>
          <p:cNvPr id="4" name="Picture 3">
            <a:extLst>
              <a:ext uri="{FF2B5EF4-FFF2-40B4-BE49-F238E27FC236}">
                <a16:creationId xmlns:a16="http://schemas.microsoft.com/office/drawing/2014/main" id="{A1A20DD1-ACA6-F241-A265-859A50A727C0}"/>
              </a:ext>
            </a:extLst>
          </p:cNvPr>
          <p:cNvPicPr>
            <a:picLocks noChangeAspect="1"/>
          </p:cNvPicPr>
          <p:nvPr/>
        </p:nvPicPr>
        <p:blipFill>
          <a:blip r:embed="rId3"/>
          <a:stretch>
            <a:fillRect/>
          </a:stretch>
        </p:blipFill>
        <p:spPr>
          <a:xfrm>
            <a:off x="560200" y="1793038"/>
            <a:ext cx="13510000" cy="4985449"/>
          </a:xfrm>
          <a:prstGeom prst="rect">
            <a:avLst/>
          </a:prstGeom>
        </p:spPr>
      </p:pic>
    </p:spTree>
    <p:extLst>
      <p:ext uri="{BB962C8B-B14F-4D97-AF65-F5344CB8AC3E}">
        <p14:creationId xmlns:p14="http://schemas.microsoft.com/office/powerpoint/2010/main" val="1778818735"/>
      </p:ext>
    </p:extLst>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3B960C9D91F241916EAB6DB80673FE" ma:contentTypeVersion="20" ma:contentTypeDescription="Create a new document." ma:contentTypeScope="" ma:versionID="aa72ab913aaf3719446f9d81118127fa">
  <xsd:schema xmlns:xsd="http://www.w3.org/2001/XMLSchema" xmlns:xs="http://www.w3.org/2001/XMLSchema" xmlns:p="http://schemas.microsoft.com/office/2006/metadata/properties" xmlns:ns1="http://schemas.microsoft.com/sharepoint/v3" xmlns:ns3="edd289b2-0d1a-486e-94d5-6fa0c362b98e" xmlns:ns4="2a4b6ab9-f287-4f0c-ab49-f42e3a97c0d4" targetNamespace="http://schemas.microsoft.com/office/2006/metadata/properties" ma:root="true" ma:fieldsID="8857e3ec05d39072cc8e74169cc454e8" ns1:_="" ns3:_="" ns4:_="">
    <xsd:import namespace="http://schemas.microsoft.com/sharepoint/v3"/>
    <xsd:import namespace="edd289b2-0d1a-486e-94d5-6fa0c362b98e"/>
    <xsd:import namespace="2a4b6ab9-f287-4f0c-ab49-f42e3a97c0d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ServiceDateTaken" minOccurs="0"/>
                <xsd:element ref="ns4:MediaServiceLocation"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d289b2-0d1a-486e-94d5-6fa0c362b98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4b6ab9-f287-4f0c-ab49-f42e3a97c0d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element name="_activity" ma:index="24" nillable="true" ma:displayName="_activity" ma:hidden="true" ma:internalName="_activity">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ystemTags" ma:index="26" nillable="true" ma:displayName="MediaServiceSystemTags" ma:hidden="true" ma:internalName="MediaServiceSystemTags" ma:readOnly="true">
      <xsd:simpleType>
        <xsd:restriction base="dms:Note"/>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2a4b6ab9-f287-4f0c-ab49-f42e3a97c0d4"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E455EC1-B50D-46D5-BBF9-F6905DDF5A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d289b2-0d1a-486e-94d5-6fa0c362b98e"/>
    <ds:schemaRef ds:uri="2a4b6ab9-f287-4f0c-ab49-f42e3a97c0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885AE-4EA5-4C35-903B-87BE3513DB02}">
  <ds:schemaRefs>
    <ds:schemaRef ds:uri="http://schemas.microsoft.com/sharepoint/v3/contenttype/forms"/>
  </ds:schemaRefs>
</ds:datastoreItem>
</file>

<file path=customXml/itemProps3.xml><?xml version="1.0" encoding="utf-8"?>
<ds:datastoreItem xmlns:ds="http://schemas.openxmlformats.org/officeDocument/2006/customXml" ds:itemID="{648F5FF4-1C85-4521-A9CD-3E1E2A316702}">
  <ds:schemaRefs>
    <ds:schemaRef ds:uri="http://schemas.microsoft.com/office/2006/documentManagement/types"/>
    <ds:schemaRef ds:uri="2a4b6ab9-f287-4f0c-ab49-f42e3a97c0d4"/>
    <ds:schemaRef ds:uri="http://purl.org/dc/terms/"/>
    <ds:schemaRef ds:uri="http://www.w3.org/XML/1998/namespace"/>
    <ds:schemaRef ds:uri="http://schemas.microsoft.com/sharepoint/v3"/>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edd289b2-0d1a-486e-94d5-6fa0c362b98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Viz Design Workshop - final copy for BM</Template>
  <TotalTime>2604</TotalTime>
  <Words>2635</Words>
  <Application>Microsoft Office PowerPoint</Application>
  <PresentationFormat>Custom</PresentationFormat>
  <Paragraphs>207</Paragraphs>
  <Slides>35</Slides>
  <Notes>34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BentonSans</vt:lpstr>
      <vt:lpstr>BentonSans Book</vt:lpstr>
      <vt:lpstr>Calibri</vt:lpstr>
      <vt:lpstr>Gill Sans MT</vt:lpstr>
      <vt:lpstr>Merriweather Light</vt:lpstr>
      <vt:lpstr>PPT_Corporate_Template_BentonSans_16.9_c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Vanessa Joyce</dc:creator>
  <cp:keywords/>
  <dc:description/>
  <cp:lastModifiedBy>jlakao60@gmail.com</cp:lastModifiedBy>
  <cp:revision>15</cp:revision>
  <cp:lastPrinted>2015-11-05T23:58:20Z</cp:lastPrinted>
  <dcterms:created xsi:type="dcterms:W3CDTF">2020-02-06T15:17:05Z</dcterms:created>
  <dcterms:modified xsi:type="dcterms:W3CDTF">2024-11-11T01:47:49Z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0x010100503B960C9D91F241916EAB6DB80673FE</vt:lpwstr>
  </property>
</Properties>
</file>